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Roboto Mon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Mono-bold.fntdata"/><Relationship Id="rId16" Type="http://schemas.openxmlformats.org/officeDocument/2006/relationships/font" Target="fonts/RobotoMono-regular.fntdata"/><Relationship Id="rId5" Type="http://schemas.openxmlformats.org/officeDocument/2006/relationships/slide" Target="slides/slide1.xml"/><Relationship Id="rId19" Type="http://schemas.openxmlformats.org/officeDocument/2006/relationships/font" Target="fonts/RobotoMono-boldItalic.fntdata"/><Relationship Id="rId6" Type="http://schemas.openxmlformats.org/officeDocument/2006/relationships/slide" Target="slides/slide2.xml"/><Relationship Id="rId18" Type="http://schemas.openxmlformats.org/officeDocument/2006/relationships/font" Target="fonts/RobotoMon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everyone,</a:t>
            </a:r>
            <a:endParaRPr/>
          </a:p>
          <a:p>
            <a:pPr indent="0" lvl="0" marL="0" rtl="0" algn="l">
              <a:spcBef>
                <a:spcPts val="0"/>
              </a:spcBef>
              <a:spcAft>
                <a:spcPts val="0"/>
              </a:spcAft>
              <a:buNone/>
            </a:pPr>
            <a:r>
              <a:rPr lang="en-US"/>
              <a:t>We are the NUSec CTF team affiliated with Northeastern University,</a:t>
            </a:r>
            <a:endParaRPr/>
          </a:p>
          <a:p>
            <a:pPr indent="0" lvl="0" marL="0" rtl="0" algn="l">
              <a:spcBef>
                <a:spcPts val="0"/>
              </a:spcBef>
              <a:spcAft>
                <a:spcPts val="0"/>
              </a:spcAft>
              <a:buNone/>
            </a:pPr>
            <a:r>
              <a:rPr lang="en-US"/>
              <a:t>and in this video presentation we will briefly detail our</a:t>
            </a:r>
            <a:endParaRPr/>
          </a:p>
          <a:p>
            <a:pPr indent="0" lvl="0" marL="0" rtl="0" algn="l">
              <a:spcBef>
                <a:spcPts val="0"/>
              </a:spcBef>
              <a:spcAft>
                <a:spcPts val="0"/>
              </a:spcAft>
              <a:buNone/>
            </a:pPr>
            <a:r>
              <a:rPr lang="en-US"/>
              <a:t>experience with the 2020 edition of the CSAW embedded</a:t>
            </a:r>
            <a:endParaRPr/>
          </a:p>
          <a:p>
            <a:pPr indent="0" lvl="0" marL="0" rtl="0" algn="l">
              <a:spcBef>
                <a:spcPts val="0"/>
              </a:spcBef>
              <a:spcAft>
                <a:spcPts val="0"/>
              </a:spcAft>
              <a:buNone/>
            </a:pPr>
            <a:r>
              <a:rPr lang="en-US"/>
              <a:t>security competition.</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team composed of three principals:</a:t>
            </a:r>
            <a:endParaRPr/>
          </a:p>
          <a:p>
            <a:pPr indent="0" lvl="0" marL="0" rtl="0" algn="l">
              <a:spcBef>
                <a:spcPts val="0"/>
              </a:spcBef>
              <a:spcAft>
                <a:spcPts val="0"/>
              </a:spcAft>
              <a:buNone/>
            </a:pPr>
            <a:r>
              <a:rPr lang="en-US"/>
              <a:t>	Dennis Giese</a:t>
            </a:r>
            <a:endParaRPr/>
          </a:p>
          <a:p>
            <a:pPr indent="0" lvl="0" marL="0" rtl="0" algn="l">
              <a:spcBef>
                <a:spcPts val="0"/>
              </a:spcBef>
              <a:spcAft>
                <a:spcPts val="0"/>
              </a:spcAft>
              <a:buNone/>
            </a:pPr>
            <a:r>
              <a:rPr lang="en-US"/>
              <a:t>	Erik Uhlmann</a:t>
            </a:r>
            <a:endParaRPr/>
          </a:p>
          <a:p>
            <a:pPr indent="0" lvl="0" marL="0" rtl="0" algn="l">
              <a:spcBef>
                <a:spcPts val="0"/>
              </a:spcBef>
              <a:spcAft>
                <a:spcPts val="0"/>
              </a:spcAft>
              <a:buNone/>
            </a:pPr>
            <a:r>
              <a:rPr lang="en-US"/>
              <a:t>	Cameron Kennedy</a:t>
            </a:r>
            <a:endParaRPr/>
          </a:p>
          <a:p>
            <a:pPr indent="0" lvl="0" marL="0" rtl="0" algn="l">
              <a:spcBef>
                <a:spcPts val="0"/>
              </a:spcBef>
              <a:spcAft>
                <a:spcPts val="0"/>
              </a:spcAft>
              <a:buNone/>
            </a:pPr>
            <a:r>
              <a:rPr lang="en-US"/>
              <a:t>and was advised by Professor Guevara Noubir.</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Over the course of the competition, we managed to solve every single</a:t>
            </a:r>
            <a:endParaRPr/>
          </a:p>
          <a:p>
            <a:pPr indent="0" lvl="0" marL="0" rtl="0" algn="l">
              <a:spcBef>
                <a:spcPts val="0"/>
              </a:spcBef>
              <a:spcAft>
                <a:spcPts val="0"/>
              </a:spcAft>
              <a:buNone/>
            </a:pPr>
            <a:r>
              <a:rPr lang="en-US"/>
              <a:t>released challenge, including the original version of Middleman.</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COVID-19 posed some nontrivial logistic issues for our team while</a:t>
            </a:r>
            <a:endParaRPr/>
          </a:p>
          <a:p>
            <a:pPr indent="0" lvl="0" marL="0" rtl="0" algn="l">
              <a:spcBef>
                <a:spcPts val="0"/>
              </a:spcBef>
              <a:spcAft>
                <a:spcPts val="0"/>
              </a:spcAft>
              <a:buNone/>
            </a:pPr>
            <a:r>
              <a:rPr lang="en-US"/>
              <a:t>working on the challenges. In particular, the inability for all</a:t>
            </a:r>
            <a:endParaRPr/>
          </a:p>
          <a:p>
            <a:pPr indent="0" lvl="0" marL="0" rtl="0" algn="l">
              <a:spcBef>
                <a:spcPts val="0"/>
              </a:spcBef>
              <a:spcAft>
                <a:spcPts val="0"/>
              </a:spcAft>
              <a:buNone/>
            </a:pPr>
            <a:r>
              <a:rPr lang="en-US"/>
              <a:t>members of our team to be present in the lab on a common basis</a:t>
            </a:r>
            <a:endParaRPr/>
          </a:p>
          <a:p>
            <a:pPr indent="0" lvl="0" marL="0" rtl="0" algn="l">
              <a:spcBef>
                <a:spcPts val="0"/>
              </a:spcBef>
              <a:spcAft>
                <a:spcPts val="0"/>
              </a:spcAft>
              <a:buNone/>
            </a:pPr>
            <a:r>
              <a:rPr lang="en-US"/>
              <a:t>prevented traditional methods of collaboration. Additionally,</a:t>
            </a:r>
            <a:endParaRPr/>
          </a:p>
          <a:p>
            <a:pPr indent="0" lvl="0" marL="0" rtl="0" algn="l">
              <a:spcBef>
                <a:spcPts val="0"/>
              </a:spcBef>
              <a:spcAft>
                <a:spcPts val="0"/>
              </a:spcAft>
              <a:buNone/>
            </a:pPr>
            <a:r>
              <a:rPr lang="en-US"/>
              <a:t>due to us only having a single board to test against, a solution</a:t>
            </a:r>
            <a:endParaRPr/>
          </a:p>
          <a:p>
            <a:pPr indent="0" lvl="0" marL="0" rtl="0" algn="l">
              <a:spcBef>
                <a:spcPts val="0"/>
              </a:spcBef>
              <a:spcAft>
                <a:spcPts val="0"/>
              </a:spcAft>
              <a:buNone/>
            </a:pPr>
            <a:r>
              <a:rPr lang="en-US"/>
              <a:t>to the collaboration issue needed to be found. In order to solve</a:t>
            </a:r>
            <a:endParaRPr/>
          </a:p>
          <a:p>
            <a:pPr indent="0" lvl="0" marL="0" rtl="0" algn="l">
              <a:spcBef>
                <a:spcPts val="0"/>
              </a:spcBef>
              <a:spcAft>
                <a:spcPts val="0"/>
              </a:spcAft>
              <a:buNone/>
            </a:pPr>
            <a:r>
              <a:rPr lang="en-US"/>
              <a:t>these dilemmas, we developed a system which would allow our team</a:t>
            </a:r>
            <a:endParaRPr/>
          </a:p>
          <a:p>
            <a:pPr indent="0" lvl="0" marL="0" rtl="0" algn="l">
              <a:spcBef>
                <a:spcPts val="0"/>
              </a:spcBef>
              <a:spcAft>
                <a:spcPts val="0"/>
              </a:spcAft>
              <a:buNone/>
            </a:pPr>
            <a:r>
              <a:rPr lang="en-US"/>
              <a:t>members to remotely connect to a device capable of controlling</a:t>
            </a:r>
            <a:endParaRPr/>
          </a:p>
          <a:p>
            <a:pPr indent="0" lvl="0" marL="0" rtl="0" algn="l">
              <a:spcBef>
                <a:spcPts val="0"/>
              </a:spcBef>
              <a:spcAft>
                <a:spcPts val="0"/>
              </a:spcAft>
              <a:buNone/>
            </a:pPr>
            <a:r>
              <a:rPr lang="en-US"/>
              <a:t>the HiFive board and connecting to the WiFi network broadcast by it.</a:t>
            </a:r>
            <a:endParaRPr/>
          </a:p>
          <a:p>
            <a:pPr indent="0" lvl="0" marL="0" rtl="0" algn="l">
              <a:spcBef>
                <a:spcPts val="0"/>
              </a:spcBef>
              <a:spcAft>
                <a:spcPts val="0"/>
              </a:spcAft>
              <a:buNone/>
            </a:pPr>
            <a:r>
              <a:rPr lang="en-US"/>
              <a:t>In addition to this capability, we soldered connectors from a logic</a:t>
            </a:r>
            <a:endParaRPr/>
          </a:p>
          <a:p>
            <a:pPr indent="0" lvl="0" marL="0" rtl="0" algn="l">
              <a:spcBef>
                <a:spcPts val="0"/>
              </a:spcBef>
              <a:spcAft>
                <a:spcPts val="0"/>
              </a:spcAft>
              <a:buNone/>
            </a:pPr>
            <a:r>
              <a:rPr lang="en-US"/>
              <a:t>analyzer to the pins corresponding to the SPI bus on the ESP32 chip</a:t>
            </a:r>
            <a:endParaRPr/>
          </a:p>
          <a:p>
            <a:pPr indent="0" lvl="0" marL="0" rtl="0" algn="l">
              <a:spcBef>
                <a:spcPts val="0"/>
              </a:spcBef>
              <a:spcAft>
                <a:spcPts val="0"/>
              </a:spcAft>
              <a:buNone/>
            </a:pPr>
            <a:r>
              <a:rPr lang="en-US"/>
              <a:t>so as to be able to inspect traffic traveling over it.</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order to ease development, we implemented some custom tooling</a:t>
            </a:r>
            <a:endParaRPr/>
          </a:p>
          <a:p>
            <a:pPr indent="0" lvl="0" marL="0" rtl="0" algn="l">
              <a:spcBef>
                <a:spcPts val="0"/>
              </a:spcBef>
              <a:spcAft>
                <a:spcPts val="0"/>
              </a:spcAft>
              <a:buNone/>
            </a:pPr>
            <a:r>
              <a:rPr lang="en-US"/>
              <a:t>for interacting with the board which provided our team the ability</a:t>
            </a:r>
            <a:endParaRPr/>
          </a:p>
          <a:p>
            <a:pPr indent="0" lvl="0" marL="0" rtl="0" algn="l">
              <a:spcBef>
                <a:spcPts val="0"/>
              </a:spcBef>
              <a:spcAft>
                <a:spcPts val="0"/>
              </a:spcAft>
              <a:buNone/>
            </a:pPr>
            <a:r>
              <a:rPr lang="en-US"/>
              <a:t>to see if another individual was utilizing certain capabilities.</a:t>
            </a:r>
            <a:endParaRPr/>
          </a:p>
          <a:p>
            <a:pPr indent="0" lvl="0" marL="0" rtl="0" algn="l">
              <a:spcBef>
                <a:spcPts val="0"/>
              </a:spcBef>
              <a:spcAft>
                <a:spcPts val="0"/>
              </a:spcAft>
              <a:buNone/>
            </a:pPr>
            <a:r>
              <a:rPr lang="en-US"/>
              <a:t>In this demo, we demonstrate the process of connecting to our board's</a:t>
            </a:r>
            <a:endParaRPr/>
          </a:p>
          <a:p>
            <a:pPr indent="0" lvl="0" marL="0" rtl="0" algn="l">
              <a:spcBef>
                <a:spcPts val="0"/>
              </a:spcBef>
              <a:spcAft>
                <a:spcPts val="0"/>
              </a:spcAft>
              <a:buNone/>
            </a:pPr>
            <a:r>
              <a:rPr lang="en-US"/>
              <a:t>host machine and uploading the chase challenge. We then demonstrate</a:t>
            </a:r>
            <a:endParaRPr/>
          </a:p>
          <a:p>
            <a:pPr indent="0" lvl="0" marL="0" rtl="0" algn="l">
              <a:spcBef>
                <a:spcPts val="0"/>
              </a:spcBef>
              <a:spcAft>
                <a:spcPts val="0"/>
              </a:spcAft>
              <a:buNone/>
            </a:pPr>
            <a:r>
              <a:rPr lang="en-US"/>
              <a:t>connecting to the board's UART interface via minicom, and then</a:t>
            </a:r>
            <a:endParaRPr/>
          </a:p>
          <a:p>
            <a:pPr indent="0" lvl="0" marL="0" rtl="0" algn="l">
              <a:spcBef>
                <a:spcPts val="0"/>
              </a:spcBef>
              <a:spcAft>
                <a:spcPts val="0"/>
              </a:spcAft>
              <a:buNone/>
            </a:pPr>
            <a:r>
              <a:rPr lang="en-US"/>
              <a:t>connecting to the challenge server over WiFi.</a:t>
            </a:r>
            <a:endParaRPr/>
          </a:p>
        </p:txBody>
      </p:sp>
      <p:sp>
        <p:nvSpPr>
          <p:cNvPr id="127" name="Google Shape;1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we would like to summarize which tools we utilized for</a:t>
            </a:r>
            <a:endParaRPr/>
          </a:p>
          <a:p>
            <a:pPr indent="0" lvl="0" marL="0" rtl="0" algn="l">
              <a:spcBef>
                <a:spcPts val="0"/>
              </a:spcBef>
              <a:spcAft>
                <a:spcPts val="0"/>
              </a:spcAft>
              <a:buNone/>
            </a:pPr>
            <a:r>
              <a:rPr lang="en-US"/>
              <a:t>conducting the ESC. These can be placed into two broad categories:</a:t>
            </a:r>
            <a:endParaRPr/>
          </a:p>
          <a:p>
            <a:pPr indent="0" lvl="0" marL="0" rtl="0" algn="l">
              <a:spcBef>
                <a:spcPts val="0"/>
              </a:spcBef>
              <a:spcAft>
                <a:spcPts val="0"/>
              </a:spcAft>
              <a:buNone/>
            </a:pPr>
            <a:r>
              <a:rPr lang="en-US"/>
              <a:t>off-the-shelf and custom. In the first category, we utilized</a:t>
            </a:r>
            <a:endParaRPr/>
          </a:p>
          <a:p>
            <a:pPr indent="0" lvl="0" marL="0" rtl="0" algn="l">
              <a:spcBef>
                <a:spcPts val="0"/>
              </a:spcBef>
              <a:spcAft>
                <a:spcPts val="0"/>
              </a:spcAft>
              <a:buNone/>
            </a:pPr>
            <a:r>
              <a:rPr lang="en-US"/>
              <a:t>	Ghidra for static analysis and collaborate reverse engineering</a:t>
            </a:r>
            <a:endParaRPr/>
          </a:p>
          <a:p>
            <a:pPr indent="0" lvl="0" marL="0" rtl="0" algn="l">
              <a:spcBef>
                <a:spcPts val="0"/>
              </a:spcBef>
              <a:spcAft>
                <a:spcPts val="0"/>
              </a:spcAft>
              <a:buNone/>
            </a:pPr>
            <a:r>
              <a:rPr lang="en-US"/>
              <a:t>	GDB for dynamic analysis and debugging</a:t>
            </a:r>
            <a:endParaRPr/>
          </a:p>
          <a:p>
            <a:pPr indent="0" lvl="0" marL="0" rtl="0" algn="l">
              <a:spcBef>
                <a:spcPts val="0"/>
              </a:spcBef>
              <a:spcAft>
                <a:spcPts val="0"/>
              </a:spcAft>
              <a:buNone/>
            </a:pPr>
            <a:r>
              <a:rPr lang="en-US"/>
              <a:t>	Sigrok for parsing traces of the SPI bus</a:t>
            </a:r>
            <a:endParaRPr/>
          </a:p>
          <a:p>
            <a:pPr indent="0" lvl="0" marL="0" rtl="0" algn="l">
              <a:spcBef>
                <a:spcPts val="0"/>
              </a:spcBef>
              <a:spcAft>
                <a:spcPts val="0"/>
              </a:spcAft>
              <a:buNone/>
            </a:pPr>
            <a:r>
              <a:rPr lang="en-US"/>
              <a:t>	Z3 for solving problems in the space of SAT (e.g., burst).</a:t>
            </a:r>
            <a:endParaRPr/>
          </a:p>
          <a:p>
            <a:pPr indent="0" lvl="0" marL="0" rtl="0" algn="l">
              <a:spcBef>
                <a:spcPts val="0"/>
              </a:spcBef>
              <a:spcAft>
                <a:spcPts val="0"/>
              </a:spcAft>
              <a:buNone/>
            </a:pPr>
            <a:r>
              <a:rPr lang="en-US"/>
              <a:t>	QEMU for emulating a RISC-V CPU and running software locally</a:t>
            </a:r>
            <a:endParaRPr/>
          </a:p>
          <a:p>
            <a:pPr indent="0" lvl="0" marL="0" rtl="0" algn="l">
              <a:spcBef>
                <a:spcPts val="0"/>
              </a:spcBef>
              <a:spcAft>
                <a:spcPts val="0"/>
              </a:spcAft>
              <a:buNone/>
            </a:pPr>
            <a:r>
              <a:rPr lang="en-US"/>
              <a:t>	Pwntools to aid in the development of custom scripts</a:t>
            </a:r>
            <a:endParaRPr/>
          </a:p>
          <a:p>
            <a:pPr indent="0" lvl="0" marL="0" rtl="0" algn="l">
              <a:spcBef>
                <a:spcPts val="0"/>
              </a:spcBef>
              <a:spcAft>
                <a:spcPts val="0"/>
              </a:spcAft>
              <a:buNone/>
            </a:pPr>
            <a:r>
              <a:rPr lang="en-US"/>
              <a:t>With respect to custom tools we developed over the course of the competition,</a:t>
            </a:r>
            <a:endParaRPr/>
          </a:p>
          <a:p>
            <a:pPr indent="0" lvl="0" marL="0" rtl="0" algn="l">
              <a:spcBef>
                <a:spcPts val="0"/>
              </a:spcBef>
              <a:spcAft>
                <a:spcPts val="0"/>
              </a:spcAft>
              <a:buNone/>
            </a:pPr>
            <a:r>
              <a:rPr lang="en-US"/>
              <a:t>we utilized:</a:t>
            </a:r>
            <a:endParaRPr/>
          </a:p>
          <a:p>
            <a:pPr indent="0" lvl="0" marL="0" rtl="0" algn="l">
              <a:spcBef>
                <a:spcPts val="0"/>
              </a:spcBef>
              <a:spcAft>
                <a:spcPts val="0"/>
              </a:spcAft>
              <a:buNone/>
            </a:pPr>
            <a:r>
              <a:rPr lang="en-US"/>
              <a:t>	The custom linker script (esclinker.py) which would allow us to</a:t>
            </a:r>
            <a:endParaRPr/>
          </a:p>
          <a:p>
            <a:pPr indent="0" lvl="0" marL="0" rtl="0" algn="l">
              <a:spcBef>
                <a:spcPts val="0"/>
              </a:spcBef>
              <a:spcAft>
                <a:spcPts val="0"/>
              </a:spcAft>
              <a:buNone/>
            </a:pPr>
            <a:r>
              <a:rPr lang="en-US"/>
              <a:t>	load the challenge binaries and then jump into our own code</a:t>
            </a:r>
            <a:endParaRPr/>
          </a:p>
          <a:p>
            <a:pPr indent="0" lvl="0" marL="0" rtl="0" algn="l">
              <a:spcBef>
                <a:spcPts val="0"/>
              </a:spcBef>
              <a:spcAft>
                <a:spcPts val="0"/>
              </a:spcAft>
              <a:buNone/>
            </a:pPr>
            <a:r>
              <a:rPr lang="en-US"/>
              <a:t>	Automated Solver scripts to provide us the ability to reproduce</a:t>
            </a:r>
            <a:endParaRPr/>
          </a:p>
          <a:p>
            <a:pPr indent="0" lvl="0" marL="0" rtl="0" algn="l">
              <a:spcBef>
                <a:spcPts val="0"/>
              </a:spcBef>
              <a:spcAft>
                <a:spcPts val="0"/>
              </a:spcAft>
              <a:buNone/>
            </a:pPr>
            <a:r>
              <a:rPr lang="en-US"/>
              <a:t>	challenge solutions</a:t>
            </a:r>
            <a:endParaRPr/>
          </a:p>
          <a:p>
            <a:pPr indent="0" lvl="0" marL="0" rtl="0" algn="l">
              <a:spcBef>
                <a:spcPts val="0"/>
              </a:spcBef>
              <a:spcAft>
                <a:spcPts val="0"/>
              </a:spcAft>
              <a:buNone/>
            </a:pPr>
            <a:r>
              <a:rPr lang="en-US"/>
              <a:t>	Utility scripts for easing the process of interacting with the</a:t>
            </a:r>
            <a:endParaRPr/>
          </a:p>
          <a:p>
            <a:pPr indent="0" lvl="0" marL="0" rtl="0" algn="l">
              <a:spcBef>
                <a:spcPts val="0"/>
              </a:spcBef>
              <a:spcAft>
                <a:spcPts val="0"/>
              </a:spcAft>
              <a:buNone/>
            </a:pPr>
            <a:r>
              <a:rPr lang="en-US"/>
              <a:t>	HiFive board.</a:t>
            </a:r>
            <a:endParaRPr/>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7263d121d_4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7263d121d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order to assist solving many of the challenges, we developed the capability to dynamically call functions within the original challenge binaries using a custom linker script. This allowed us to perform offline emulation of functions in the original binaries using a desktop Linux computer and QEMU. The script invokes C compilation of custom user code, located in the custom_main function, along with the original challenge binary and startup code that initializes the memory map to be similar to the environment on the real challenge hardware, as shown in the diagram on the left. Since the emulated environment didn’t have any of the hardware peripherals present on the actual platform, we additionally patched out any challenge binary functions that used hardware registers at runtime. The offline emulation capability allowed us to run custom brute force and dynamic instrumentation procedures without the need to debug using the real challenge hardware, or lift any challenge binary code to an emulatable form manually, which greatly increased our solving efficiency. In fact, we barely instrumented or debugged using GDB and OpenOCD on the real hardware despite also having that capability as local emulation using our system turned out to be faster and easier.</a:t>
            </a:r>
            <a:endParaRPr/>
          </a:p>
        </p:txBody>
      </p:sp>
      <p:sp>
        <p:nvSpPr>
          <p:cNvPr id="173" name="Google Shape;173;ga7263d121d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Due to the aforementioned logistic challenges posed by COVID-19,</a:t>
            </a:r>
            <a:endParaRPr/>
          </a:p>
          <a:p>
            <a:pPr indent="0" lvl="0" marL="0" rtl="0" algn="l">
              <a:spcBef>
                <a:spcPts val="0"/>
              </a:spcBef>
              <a:spcAft>
                <a:spcPts val="0"/>
              </a:spcAft>
              <a:buNone/>
            </a:pPr>
            <a:r>
              <a:rPr lang="en-US"/>
              <a:t>we required a solution which would allow team members to collaborate</a:t>
            </a:r>
            <a:endParaRPr/>
          </a:p>
          <a:p>
            <a:pPr indent="0" lvl="0" marL="0" rtl="0" algn="l">
              <a:spcBef>
                <a:spcPts val="0"/>
              </a:spcBef>
              <a:spcAft>
                <a:spcPts val="0"/>
              </a:spcAft>
              <a:buNone/>
            </a:pPr>
            <a:r>
              <a:rPr lang="en-US"/>
              <a:t>while reverse engineering the challenges. In order to solve this</a:t>
            </a:r>
            <a:endParaRPr/>
          </a:p>
          <a:p>
            <a:pPr indent="0" lvl="0" marL="0" rtl="0" algn="l">
              <a:spcBef>
                <a:spcPts val="0"/>
              </a:spcBef>
              <a:spcAft>
                <a:spcPts val="0"/>
              </a:spcAft>
              <a:buNone/>
            </a:pPr>
            <a:r>
              <a:rPr lang="en-US"/>
              <a:t>problem, we utilized a ghidra collaboration server so as to allow our</a:t>
            </a:r>
            <a:endParaRPr/>
          </a:p>
          <a:p>
            <a:pPr indent="0" lvl="0" marL="0" rtl="0" algn="l">
              <a:spcBef>
                <a:spcPts val="0"/>
              </a:spcBef>
              <a:spcAft>
                <a:spcPts val="0"/>
              </a:spcAft>
              <a:buNone/>
            </a:pPr>
            <a:r>
              <a:rPr lang="en-US"/>
              <a:t>team members to check-in contributions to our reverse engineering</a:t>
            </a:r>
            <a:endParaRPr/>
          </a:p>
          <a:p>
            <a:pPr indent="0" lvl="0" marL="0" rtl="0" algn="l">
              <a:spcBef>
                <a:spcPts val="0"/>
              </a:spcBef>
              <a:spcAft>
                <a:spcPts val="0"/>
              </a:spcAft>
              <a:buNone/>
            </a:pPr>
            <a:r>
              <a:rPr lang="en-US"/>
              <a:t>efforts.</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order to make our challenge solutions easily reproducible, we</a:t>
            </a:r>
            <a:endParaRPr/>
          </a:p>
          <a:p>
            <a:pPr indent="0" lvl="0" marL="0" rtl="0" algn="l">
              <a:spcBef>
                <a:spcPts val="0"/>
              </a:spcBef>
              <a:spcAft>
                <a:spcPts val="0"/>
              </a:spcAft>
              <a:buNone/>
            </a:pPr>
            <a:r>
              <a:rPr lang="en-US"/>
              <a:t>automated the solving process for every challenge by utilizing</a:t>
            </a:r>
            <a:endParaRPr/>
          </a:p>
          <a:p>
            <a:pPr indent="0" lvl="0" marL="0" rtl="0" algn="l">
              <a:spcBef>
                <a:spcPts val="0"/>
              </a:spcBef>
              <a:spcAft>
                <a:spcPts val="0"/>
              </a:spcAft>
              <a:buNone/>
            </a:pPr>
            <a:r>
              <a:rPr lang="en-US"/>
              <a:t>python, pwntools, and miscellaneous other custom programs. In this</a:t>
            </a:r>
            <a:endParaRPr/>
          </a:p>
          <a:p>
            <a:pPr indent="0" lvl="0" marL="0" rtl="0" algn="l">
              <a:spcBef>
                <a:spcPts val="0"/>
              </a:spcBef>
              <a:spcAft>
                <a:spcPts val="0"/>
              </a:spcAft>
              <a:buNone/>
            </a:pPr>
            <a:r>
              <a:rPr lang="en-US"/>
              <a:t>example, we demonstrate one such program solving the recycle challenge</a:t>
            </a:r>
            <a:endParaRPr/>
          </a:p>
          <a:p>
            <a:pPr indent="0" lvl="0" marL="0" rtl="0" algn="l">
              <a:spcBef>
                <a:spcPts val="0"/>
              </a:spcBef>
              <a:spcAft>
                <a:spcPts val="0"/>
              </a:spcAft>
              <a:buNone/>
            </a:pPr>
            <a:r>
              <a:rPr lang="en-US"/>
              <a:t>by repeatedly querying the challenge server to gain enough ciphertext</a:t>
            </a:r>
            <a:endParaRPr/>
          </a:p>
          <a:p>
            <a:pPr indent="0" lvl="0" marL="0" rtl="0" algn="l">
              <a:spcBef>
                <a:spcPts val="0"/>
              </a:spcBef>
              <a:spcAft>
                <a:spcPts val="0"/>
              </a:spcAft>
              <a:buNone/>
            </a:pPr>
            <a:r>
              <a:rPr lang="en-US"/>
              <a:t>samples to leverage the repeated XOR cipher which proved to be the core</a:t>
            </a:r>
            <a:endParaRPr/>
          </a:p>
          <a:p>
            <a:pPr indent="0" lvl="0" marL="0" rtl="0" algn="l">
              <a:spcBef>
                <a:spcPts val="0"/>
              </a:spcBef>
              <a:spcAft>
                <a:spcPts val="0"/>
              </a:spcAft>
              <a:buNone/>
            </a:pPr>
            <a:r>
              <a:rPr lang="en-US"/>
              <a:t>of this challenge.</a:t>
            </a:r>
            <a:endParaRPr/>
          </a:p>
          <a:p>
            <a:pPr indent="0" lvl="0" marL="0" rtl="0" algn="l">
              <a:spcBef>
                <a:spcPts val="0"/>
              </a:spcBef>
              <a:spcAft>
                <a:spcPts val="0"/>
              </a:spcAft>
              <a:buNone/>
            </a:pPr>
            <a:r>
              <a:rPr lang="en-US"/>
              <a:t>Additionally, the offline emulation capabilities allowed us to quickly compute answers</a:t>
            </a:r>
            <a:endParaRPr/>
          </a:p>
          <a:p>
            <a:pPr indent="0" lvl="0" marL="0" rtl="0" algn="l">
              <a:spcBef>
                <a:spcPts val="0"/>
              </a:spcBef>
              <a:spcAft>
                <a:spcPts val="0"/>
              </a:spcAft>
              <a:buNone/>
            </a:pPr>
            <a:r>
              <a:rPr lang="en-US"/>
              <a:t>for challenges using the original challenge binary, without the need to run debugging routines</a:t>
            </a:r>
            <a:endParaRPr/>
          </a:p>
          <a:p>
            <a:pPr indent="0" lvl="0" marL="0" rtl="0" algn="l">
              <a:spcBef>
                <a:spcPts val="0"/>
              </a:spcBef>
              <a:spcAft>
                <a:spcPts val="0"/>
              </a:spcAft>
              <a:buNone/>
            </a:pPr>
            <a:r>
              <a:rPr lang="en-US"/>
              <a:t>on the actual challenge hardware or lift the challenge function code by hand. This was especially useful</a:t>
            </a:r>
            <a:endParaRPr/>
          </a:p>
          <a:p>
            <a:pPr indent="0" lvl="0" marL="0" rtl="0" algn="l">
              <a:spcBef>
                <a:spcPts val="0"/>
              </a:spcBef>
              <a:spcAft>
                <a:spcPts val="0"/>
              </a:spcAft>
              <a:buNone/>
            </a:pPr>
            <a:r>
              <a:rPr lang="en-US"/>
              <a:t>for the impact challenge, where our solver script invoked a solution brute force procedure</a:t>
            </a:r>
            <a:endParaRPr/>
          </a:p>
          <a:p>
            <a:pPr indent="0" lvl="0" marL="0" rtl="0" algn="l">
              <a:spcBef>
                <a:spcPts val="0"/>
              </a:spcBef>
              <a:spcAft>
                <a:spcPts val="0"/>
              </a:spcAft>
              <a:buNone/>
            </a:pPr>
            <a:r>
              <a:rPr lang="en-US"/>
              <a:t>and returned the answer produced automatically.</a:t>
            </a:r>
            <a:endParaRPr/>
          </a:p>
        </p:txBody>
      </p:sp>
      <p:sp>
        <p:nvSpPr>
          <p:cNvPr id="202" name="Google Shape;2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 name="Google Shape;25;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1" name="Google Shape;31;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551843" y="3355833"/>
            <a:ext cx="5327394" cy="9219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45"/>
              <a:buFont typeface="Calibri"/>
              <a:buNone/>
            </a:pPr>
            <a:r>
              <a:rPr lang="en-US" sz="3645"/>
              <a:t>NUSec </a:t>
            </a:r>
            <a:br>
              <a:rPr lang="en-US" sz="3645"/>
            </a:br>
            <a:r>
              <a:rPr lang="en-US" sz="3645"/>
              <a:t>@Northeastern University</a:t>
            </a:r>
            <a:endParaRPr sz="3645"/>
          </a:p>
        </p:txBody>
      </p:sp>
      <p:sp>
        <p:nvSpPr>
          <p:cNvPr id="90" name="Google Shape;90;p13"/>
          <p:cNvSpPr txBox="1"/>
          <p:nvPr>
            <p:ph idx="1" type="subTitle"/>
          </p:nvPr>
        </p:nvSpPr>
        <p:spPr>
          <a:xfrm>
            <a:off x="551844" y="4409098"/>
            <a:ext cx="4853020" cy="1282043"/>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lt1"/>
              </a:buClr>
              <a:buSzPts val="1140"/>
              <a:buNone/>
            </a:pPr>
            <a:r>
              <a:rPr lang="en-US" sz="1440"/>
              <a:t>CSAW ESC 2020</a:t>
            </a:r>
            <a:endParaRPr sz="2700"/>
          </a:p>
          <a:p>
            <a:pPr indent="0" lvl="0" marL="0" rtl="0" algn="l">
              <a:lnSpc>
                <a:spcPct val="70000"/>
              </a:lnSpc>
              <a:spcBef>
                <a:spcPts val="1000"/>
              </a:spcBef>
              <a:spcAft>
                <a:spcPts val="0"/>
              </a:spcAft>
              <a:buClr>
                <a:schemeClr val="lt1"/>
              </a:buClr>
              <a:buSzPts val="1140"/>
              <a:buNone/>
            </a:pPr>
            <a:r>
              <a:rPr lang="en-US" sz="1440"/>
              <a:t>Cameron Kennedy </a:t>
            </a:r>
            <a:endParaRPr sz="2700"/>
          </a:p>
          <a:p>
            <a:pPr indent="0" lvl="0" marL="0" rtl="0" algn="l">
              <a:lnSpc>
                <a:spcPct val="70000"/>
              </a:lnSpc>
              <a:spcBef>
                <a:spcPts val="1000"/>
              </a:spcBef>
              <a:spcAft>
                <a:spcPts val="0"/>
              </a:spcAft>
              <a:buClr>
                <a:schemeClr val="lt1"/>
              </a:buClr>
              <a:buSzPts val="1140"/>
              <a:buNone/>
            </a:pPr>
            <a:r>
              <a:rPr lang="en-US" sz="1440" u="sng"/>
              <a:t>Dennis Giese</a:t>
            </a:r>
            <a:endParaRPr sz="2700"/>
          </a:p>
          <a:p>
            <a:pPr indent="0" lvl="0" marL="0" rtl="0" algn="l">
              <a:lnSpc>
                <a:spcPct val="70000"/>
              </a:lnSpc>
              <a:spcBef>
                <a:spcPts val="1000"/>
              </a:spcBef>
              <a:spcAft>
                <a:spcPts val="0"/>
              </a:spcAft>
              <a:buClr>
                <a:schemeClr val="lt1"/>
              </a:buClr>
              <a:buSzPts val="1140"/>
              <a:buNone/>
            </a:pPr>
            <a:r>
              <a:rPr lang="en-US" sz="1440"/>
              <a:t>Erik Uhlmann </a:t>
            </a:r>
            <a:endParaRPr sz="2700"/>
          </a:p>
          <a:p>
            <a:pPr indent="0" lvl="0" marL="0" rtl="0" algn="l">
              <a:lnSpc>
                <a:spcPct val="70000"/>
              </a:lnSpc>
              <a:spcBef>
                <a:spcPts val="1000"/>
              </a:spcBef>
              <a:spcAft>
                <a:spcPts val="0"/>
              </a:spcAft>
              <a:buClr>
                <a:schemeClr val="lt1"/>
              </a:buClr>
              <a:buSzPts val="1140"/>
              <a:buNone/>
            </a:pPr>
            <a:r>
              <a:rPr i="1" lang="en-US" sz="1440"/>
              <a:t>Advised By: Prof. Guevara Noubir</a:t>
            </a:r>
            <a:endParaRPr sz="1440"/>
          </a:p>
        </p:txBody>
      </p:sp>
      <p:sp>
        <p:nvSpPr>
          <p:cNvPr id="91" name="Google Shape;91;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92" name="Google Shape;92;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Other approaches</a:t>
            </a:r>
            <a:endParaRPr/>
          </a:p>
        </p:txBody>
      </p:sp>
      <p:sp>
        <p:nvSpPr>
          <p:cNvPr id="213" name="Google Shape;213;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800"/>
              <a:buChar char="•"/>
            </a:pPr>
            <a:r>
              <a:rPr lang="en-US"/>
              <a:t>Angr</a:t>
            </a:r>
            <a:endParaRPr/>
          </a:p>
          <a:p>
            <a:pPr indent="-228600" lvl="1" marL="685800" rtl="0" algn="l">
              <a:lnSpc>
                <a:spcPct val="90000"/>
              </a:lnSpc>
              <a:spcBef>
                <a:spcPts val="500"/>
              </a:spcBef>
              <a:spcAft>
                <a:spcPts val="0"/>
              </a:spcAft>
              <a:buClr>
                <a:schemeClr val="lt1"/>
              </a:buClr>
              <a:buSzPts val="2400"/>
              <a:buChar char="•"/>
            </a:pPr>
            <a:r>
              <a:rPr lang="en-US"/>
              <a:t>Use-case for symbolic execution</a:t>
            </a:r>
            <a:endParaRPr/>
          </a:p>
          <a:p>
            <a:pPr indent="-228600" lvl="1" marL="685800" rtl="0" algn="l">
              <a:lnSpc>
                <a:spcPct val="90000"/>
              </a:lnSpc>
              <a:spcBef>
                <a:spcPts val="500"/>
              </a:spcBef>
              <a:spcAft>
                <a:spcPts val="0"/>
              </a:spcAft>
              <a:buClr>
                <a:schemeClr val="lt1"/>
              </a:buClr>
              <a:buSzPts val="2400"/>
              <a:buChar char="•"/>
            </a:pPr>
            <a:r>
              <a:rPr lang="en-US"/>
              <a:t>Issue: compressed instructions are not supported</a:t>
            </a:r>
            <a:endParaRPr/>
          </a:p>
          <a:p>
            <a:pPr indent="-228600" lvl="1" marL="685800" rtl="0" algn="l">
              <a:lnSpc>
                <a:spcPct val="90000"/>
              </a:lnSpc>
              <a:spcBef>
                <a:spcPts val="500"/>
              </a:spcBef>
              <a:spcAft>
                <a:spcPts val="0"/>
              </a:spcAft>
              <a:buClr>
                <a:schemeClr val="lt1"/>
              </a:buClr>
              <a:buSzPts val="2400"/>
              <a:buChar char="•"/>
            </a:pPr>
            <a:r>
              <a:rPr lang="en-US"/>
              <a:t>All challenges were solvable without symbolic execution</a:t>
            </a:r>
            <a:endParaRPr/>
          </a:p>
        </p:txBody>
      </p:sp>
      <p:sp>
        <p:nvSpPr>
          <p:cNvPr id="214" name="Google Shape;214;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215" name="Google Shape;215;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6" name="Google Shape;216;p22"/>
          <p:cNvPicPr preferRelativeResize="0"/>
          <p:nvPr/>
        </p:nvPicPr>
        <p:blipFill rotWithShape="1">
          <a:blip r:embed="rId3">
            <a:alphaModFix/>
          </a:blip>
          <a:srcRect b="0" l="0" r="0" t="0"/>
          <a:stretch/>
        </p:blipFill>
        <p:spPr>
          <a:xfrm>
            <a:off x="8611115" y="7227931"/>
            <a:ext cx="365522" cy="365522"/>
          </a:xfrm>
          <a:prstGeom prst="rect">
            <a:avLst/>
          </a:prstGeom>
          <a:noFill/>
          <a:ln>
            <a:noFill/>
          </a:ln>
        </p:spPr>
      </p:pic>
      <p:pic>
        <p:nvPicPr>
          <p:cNvPr id="217" name="Google Shape;217;p22"/>
          <p:cNvPicPr preferRelativeResize="0"/>
          <p:nvPr/>
        </p:nvPicPr>
        <p:blipFill rotWithShape="1">
          <a:blip r:embed="rId4">
            <a:alphaModFix/>
          </a:blip>
          <a:srcRect b="0" l="0" r="0" t="0"/>
          <a:stretch/>
        </p:blipFill>
        <p:spPr>
          <a:xfrm>
            <a:off x="7854303" y="1945699"/>
            <a:ext cx="1040550" cy="1040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300"/>
              <a:buFont typeface="Calibri"/>
              <a:buNone/>
            </a:pPr>
            <a:r>
              <a:rPr lang="en-US" sz="3300"/>
              <a:t>More Information in our final report: </a:t>
            </a:r>
            <a:br>
              <a:rPr lang="en-US" sz="3300"/>
            </a:br>
            <a:r>
              <a:rPr lang="en-US" sz="3300"/>
              <a:t>https://nusec.us/csaw2020 </a:t>
            </a:r>
            <a:endParaRPr sz="3300"/>
          </a:p>
        </p:txBody>
      </p:sp>
      <p:sp>
        <p:nvSpPr>
          <p:cNvPr id="223" name="Google Shape;223;p2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t/>
            </a:r>
            <a:endParaRPr/>
          </a:p>
        </p:txBody>
      </p:sp>
      <p:sp>
        <p:nvSpPr>
          <p:cNvPr id="224" name="Google Shape;224;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225" name="Google Shape;225;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6" name="Google Shape;226;p23"/>
          <p:cNvPicPr preferRelativeResize="0"/>
          <p:nvPr/>
        </p:nvPicPr>
        <p:blipFill rotWithShape="1">
          <a:blip r:embed="rId3">
            <a:alphaModFix/>
          </a:blip>
          <a:srcRect b="0" l="0" r="0" t="0"/>
          <a:stretch/>
        </p:blipFill>
        <p:spPr>
          <a:xfrm>
            <a:off x="8758399" y="7171811"/>
            <a:ext cx="365522" cy="3655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NUSec Team</a:t>
            </a:r>
            <a:endParaRPr/>
          </a:p>
        </p:txBody>
      </p:sp>
      <p:sp>
        <p:nvSpPr>
          <p:cNvPr id="99" name="Google Shape;99;p1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800"/>
              <a:buChar char="•"/>
            </a:pPr>
            <a:r>
              <a:rPr lang="en-US"/>
              <a:t>Dennis Giese</a:t>
            </a:r>
            <a:endParaRPr/>
          </a:p>
          <a:p>
            <a:pPr indent="-228600" lvl="0" marL="228600" rtl="0" algn="l">
              <a:lnSpc>
                <a:spcPct val="90000"/>
              </a:lnSpc>
              <a:spcBef>
                <a:spcPts val="1000"/>
              </a:spcBef>
              <a:spcAft>
                <a:spcPts val="0"/>
              </a:spcAft>
              <a:buClr>
                <a:schemeClr val="lt1"/>
              </a:buClr>
              <a:buSzPts val="2800"/>
              <a:buChar char="•"/>
            </a:pPr>
            <a:r>
              <a:rPr lang="en-US"/>
              <a:t>Erik Uhlmann</a:t>
            </a:r>
            <a:endParaRPr/>
          </a:p>
          <a:p>
            <a:pPr indent="-228600" lvl="0" marL="228600" rtl="0" algn="l">
              <a:lnSpc>
                <a:spcPct val="90000"/>
              </a:lnSpc>
              <a:spcBef>
                <a:spcPts val="1000"/>
              </a:spcBef>
              <a:spcAft>
                <a:spcPts val="0"/>
              </a:spcAft>
              <a:buClr>
                <a:schemeClr val="lt1"/>
              </a:buClr>
              <a:buSzPts val="2800"/>
              <a:buChar char="•"/>
            </a:pPr>
            <a:r>
              <a:rPr lang="en-US"/>
              <a:t>Cameron Kennedy</a:t>
            </a:r>
            <a:endParaRPr/>
          </a:p>
          <a:p>
            <a:pPr indent="-228600" lvl="0" marL="228600" rtl="0" algn="l">
              <a:lnSpc>
                <a:spcPct val="90000"/>
              </a:lnSpc>
              <a:spcBef>
                <a:spcPts val="1000"/>
              </a:spcBef>
              <a:spcAft>
                <a:spcPts val="0"/>
              </a:spcAft>
              <a:buClr>
                <a:schemeClr val="lt1"/>
              </a:buClr>
              <a:buSzPts val="2800"/>
              <a:buChar char="•"/>
            </a:pPr>
            <a:r>
              <a:rPr lang="en-US"/>
              <a:t>Guevara Noubir (Advisor)</a:t>
            </a:r>
            <a:endParaRPr/>
          </a:p>
        </p:txBody>
      </p:sp>
      <p:sp>
        <p:nvSpPr>
          <p:cNvPr id="100" name="Google Shape;100;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01" name="Google Shape;101;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2" name="Google Shape;102;p14"/>
          <p:cNvPicPr preferRelativeResize="0"/>
          <p:nvPr/>
        </p:nvPicPr>
        <p:blipFill rotWithShape="1">
          <a:blip r:embed="rId3">
            <a:alphaModFix/>
          </a:blip>
          <a:srcRect b="0" l="0" r="0" t="0"/>
          <a:stretch/>
        </p:blipFill>
        <p:spPr>
          <a:xfrm>
            <a:off x="8524875" y="5381625"/>
            <a:ext cx="457200" cy="457200"/>
          </a:xfrm>
          <a:prstGeom prst="rect">
            <a:avLst/>
          </a:prstGeom>
          <a:noFill/>
          <a:ln>
            <a:noFill/>
          </a:ln>
        </p:spPr>
      </p:pic>
      <p:pic>
        <p:nvPicPr>
          <p:cNvPr id="103" name="Google Shape;103;p14"/>
          <p:cNvPicPr preferRelativeResize="0"/>
          <p:nvPr/>
        </p:nvPicPr>
        <p:blipFill rotWithShape="1">
          <a:blip r:embed="rId4">
            <a:alphaModFix/>
          </a:blip>
          <a:srcRect b="0" l="0" r="0" t="0"/>
          <a:stretch/>
        </p:blipFill>
        <p:spPr>
          <a:xfrm>
            <a:off x="3107921" y="4398840"/>
            <a:ext cx="6014258" cy="18678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Challenges</a:t>
            </a:r>
            <a:endParaRPr/>
          </a:p>
        </p:txBody>
      </p:sp>
      <p:sp>
        <p:nvSpPr>
          <p:cNvPr id="110" name="Google Shape;110;p1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lt1"/>
              </a:buClr>
              <a:buSzPts val="1750"/>
              <a:buChar char="•"/>
            </a:pPr>
            <a:r>
              <a:rPr lang="en-US" sz="1750"/>
              <a:t>setA:    </a:t>
            </a:r>
            <a:endParaRPr/>
          </a:p>
          <a:p>
            <a:pPr indent="-228600" lvl="1" marL="685800" rtl="0" algn="l">
              <a:lnSpc>
                <a:spcPct val="70000"/>
              </a:lnSpc>
              <a:spcBef>
                <a:spcPts val="500"/>
              </a:spcBef>
              <a:spcAft>
                <a:spcPts val="0"/>
              </a:spcAft>
              <a:buClr>
                <a:schemeClr val="lt1"/>
              </a:buClr>
              <a:buSzPts val="1500"/>
              <a:buChar char="•"/>
            </a:pPr>
            <a:r>
              <a:rPr lang="en-US" sz="1500"/>
              <a:t>Amnesia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Breakfast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Burst			</a:t>
            </a:r>
            <a:r>
              <a:rPr lang="en-US" sz="1500">
                <a:solidFill>
                  <a:srgbClr val="92D050"/>
                </a:solidFill>
              </a:rPr>
              <a:t>✅</a:t>
            </a:r>
            <a:endParaRPr/>
          </a:p>
          <a:p>
            <a:pPr indent="-228600" lvl="1" marL="685800" rtl="0" algn="l">
              <a:lnSpc>
                <a:spcPct val="70000"/>
              </a:lnSpc>
              <a:spcBef>
                <a:spcPts val="500"/>
              </a:spcBef>
              <a:spcAft>
                <a:spcPts val="0"/>
              </a:spcAft>
              <a:buClr>
                <a:schemeClr val="lt1"/>
              </a:buClr>
              <a:buSzPts val="1500"/>
              <a:buChar char="•"/>
            </a:pPr>
            <a:r>
              <a:rPr lang="en-US" sz="1500"/>
              <a:t>Flood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Parthenon		</a:t>
            </a:r>
            <a:r>
              <a:rPr lang="en-US" sz="1500">
                <a:solidFill>
                  <a:srgbClr val="92D050"/>
                </a:solidFill>
              </a:rPr>
              <a:t>✅</a:t>
            </a:r>
            <a:endParaRPr/>
          </a:p>
          <a:p>
            <a:pPr indent="-228600" lvl="0" marL="228600" rtl="0" algn="l">
              <a:lnSpc>
                <a:spcPct val="70000"/>
              </a:lnSpc>
              <a:spcBef>
                <a:spcPts val="1000"/>
              </a:spcBef>
              <a:spcAft>
                <a:spcPts val="0"/>
              </a:spcAft>
              <a:buClr>
                <a:schemeClr val="lt1"/>
              </a:buClr>
              <a:buSzPts val="1750"/>
              <a:buChar char="•"/>
            </a:pPr>
            <a:r>
              <a:rPr lang="en-US" sz="1750"/>
              <a:t>setB:</a:t>
            </a:r>
            <a:endParaRPr/>
          </a:p>
          <a:p>
            <a:pPr indent="-228600" lvl="1" marL="685800" rtl="0" algn="l">
              <a:lnSpc>
                <a:spcPct val="70000"/>
              </a:lnSpc>
              <a:spcBef>
                <a:spcPts val="500"/>
              </a:spcBef>
              <a:spcAft>
                <a:spcPts val="0"/>
              </a:spcAft>
              <a:buClr>
                <a:schemeClr val="lt1"/>
              </a:buClr>
              <a:buSzPts val="1500"/>
              <a:buChar char="•"/>
            </a:pPr>
            <a:r>
              <a:rPr lang="en-US" sz="1500"/>
              <a:t>Chase			</a:t>
            </a:r>
            <a:r>
              <a:rPr lang="en-US" sz="1500">
                <a:solidFill>
                  <a:srgbClr val="92D050"/>
                </a:solidFill>
              </a:rPr>
              <a:t>✅</a:t>
            </a:r>
            <a:endParaRPr/>
          </a:p>
          <a:p>
            <a:pPr indent="-228600" lvl="1" marL="685800" rtl="0" algn="l">
              <a:lnSpc>
                <a:spcPct val="70000"/>
              </a:lnSpc>
              <a:spcBef>
                <a:spcPts val="500"/>
              </a:spcBef>
              <a:spcAft>
                <a:spcPts val="0"/>
              </a:spcAft>
              <a:buClr>
                <a:schemeClr val="lt1"/>
              </a:buClr>
              <a:buSzPts val="1500"/>
              <a:buChar char="•"/>
            </a:pPr>
            <a:r>
              <a:rPr lang="en-US" sz="1500"/>
              <a:t>Esrom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middleman.orig.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middleman.upd.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Quiz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Sequence		</a:t>
            </a:r>
            <a:r>
              <a:rPr lang="en-US" sz="1500">
                <a:solidFill>
                  <a:srgbClr val="92D050"/>
                </a:solidFill>
              </a:rPr>
              <a:t>✅</a:t>
            </a:r>
            <a:r>
              <a:rPr lang="en-US" sz="1500"/>
              <a:t> </a:t>
            </a:r>
            <a:endParaRPr/>
          </a:p>
          <a:p>
            <a:pPr indent="0" lvl="1" marL="342900" rtl="0" algn="l">
              <a:lnSpc>
                <a:spcPct val="70000"/>
              </a:lnSpc>
              <a:spcBef>
                <a:spcPts val="500"/>
              </a:spcBef>
              <a:spcAft>
                <a:spcPts val="0"/>
              </a:spcAft>
              <a:buClr>
                <a:schemeClr val="lt1"/>
              </a:buClr>
              <a:buSzPts val="1500"/>
              <a:buNone/>
            </a:pPr>
            <a:r>
              <a:t/>
            </a:r>
            <a:endParaRPr sz="1500"/>
          </a:p>
        </p:txBody>
      </p:sp>
      <p:sp>
        <p:nvSpPr>
          <p:cNvPr id="111" name="Google Shape;111;p15"/>
          <p:cNvSpPr txBox="1"/>
          <p:nvPr>
            <p:ph idx="2" type="body"/>
          </p:nvPr>
        </p:nvSpPr>
        <p:spPr>
          <a:xfrm>
            <a:off x="3951922" y="1825625"/>
            <a:ext cx="4563428" cy="3263504"/>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lt1"/>
              </a:buClr>
              <a:buSzPts val="1750"/>
              <a:buChar char="•"/>
            </a:pPr>
            <a:r>
              <a:rPr lang="en-US" sz="1750"/>
              <a:t>setC: </a:t>
            </a:r>
            <a:endParaRPr/>
          </a:p>
          <a:p>
            <a:pPr indent="-228600" lvl="1" marL="685800" rtl="0" algn="l">
              <a:lnSpc>
                <a:spcPct val="70000"/>
              </a:lnSpc>
              <a:spcBef>
                <a:spcPts val="500"/>
              </a:spcBef>
              <a:spcAft>
                <a:spcPts val="0"/>
              </a:spcAft>
              <a:buClr>
                <a:schemeClr val="lt1"/>
              </a:buClr>
              <a:buSzPts val="1500"/>
              <a:buChar char="•"/>
            </a:pPr>
            <a:r>
              <a:rPr lang="en-US" sz="1500"/>
              <a:t>Game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Hue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Recycle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Virtual1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Virtual2		</a:t>
            </a:r>
            <a:r>
              <a:rPr lang="en-US" sz="1500">
                <a:solidFill>
                  <a:srgbClr val="92D050"/>
                </a:solidFill>
              </a:rPr>
              <a:t>✅</a:t>
            </a:r>
            <a:r>
              <a:rPr lang="en-US" sz="1500"/>
              <a:t> </a:t>
            </a:r>
            <a:endParaRPr/>
          </a:p>
          <a:p>
            <a:pPr indent="-228600" lvl="0" marL="228600" rtl="0" algn="l">
              <a:lnSpc>
                <a:spcPct val="70000"/>
              </a:lnSpc>
              <a:spcBef>
                <a:spcPts val="1000"/>
              </a:spcBef>
              <a:spcAft>
                <a:spcPts val="0"/>
              </a:spcAft>
              <a:buClr>
                <a:schemeClr val="lt1"/>
              </a:buClr>
              <a:buSzPts val="1750"/>
              <a:buChar char="•"/>
            </a:pPr>
            <a:r>
              <a:rPr lang="en-US" sz="1750"/>
              <a:t>setD:</a:t>
            </a:r>
            <a:endParaRPr/>
          </a:p>
          <a:p>
            <a:pPr indent="-228600" lvl="1" marL="685800" rtl="0" algn="l">
              <a:lnSpc>
                <a:spcPct val="70000"/>
              </a:lnSpc>
              <a:spcBef>
                <a:spcPts val="500"/>
              </a:spcBef>
              <a:spcAft>
                <a:spcPts val="0"/>
              </a:spcAft>
              <a:buClr>
                <a:schemeClr val="lt1"/>
              </a:buClr>
              <a:buSzPts val="1500"/>
              <a:buChar char="•"/>
            </a:pPr>
            <a:r>
              <a:rPr lang="en-US" sz="1500"/>
              <a:t>Corrupt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Impact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Moonlanding	</a:t>
            </a:r>
            <a:r>
              <a:rPr lang="en-US" sz="1500">
                <a:solidFill>
                  <a:srgbClr val="92D050"/>
                </a:solidFill>
              </a:rPr>
              <a:t>✅</a:t>
            </a:r>
            <a:r>
              <a:rPr lang="en-US" sz="1500"/>
              <a:t> </a:t>
            </a:r>
            <a:endParaRPr/>
          </a:p>
          <a:p>
            <a:pPr indent="-228600" lvl="1" marL="685800" rtl="0" algn="l">
              <a:lnSpc>
                <a:spcPct val="70000"/>
              </a:lnSpc>
              <a:spcBef>
                <a:spcPts val="500"/>
              </a:spcBef>
              <a:spcAft>
                <a:spcPts val="0"/>
              </a:spcAft>
              <a:buClr>
                <a:schemeClr val="lt1"/>
              </a:buClr>
              <a:buSzPts val="1500"/>
              <a:buChar char="•"/>
            </a:pPr>
            <a:r>
              <a:rPr lang="en-US" sz="1500"/>
              <a:t>Pursuit		</a:t>
            </a:r>
            <a:r>
              <a:rPr lang="en-US" sz="1500">
                <a:solidFill>
                  <a:srgbClr val="92D050"/>
                </a:solidFill>
              </a:rPr>
              <a:t>✅</a:t>
            </a:r>
            <a:r>
              <a:rPr lang="en-US" sz="1500"/>
              <a:t> </a:t>
            </a:r>
            <a:endParaRPr/>
          </a:p>
          <a:p>
            <a:pPr indent="0" lvl="1" marL="342900" rtl="0" algn="l">
              <a:lnSpc>
                <a:spcPct val="70000"/>
              </a:lnSpc>
              <a:spcBef>
                <a:spcPts val="500"/>
              </a:spcBef>
              <a:spcAft>
                <a:spcPts val="0"/>
              </a:spcAft>
              <a:buClr>
                <a:schemeClr val="lt1"/>
              </a:buClr>
              <a:buSzPts val="1500"/>
              <a:buNone/>
            </a:pPr>
            <a:r>
              <a:t/>
            </a:r>
            <a:endParaRPr sz="1500"/>
          </a:p>
          <a:p>
            <a:pPr indent="-228600" lvl="0" marL="228600" rtl="0" algn="l">
              <a:lnSpc>
                <a:spcPct val="70000"/>
              </a:lnSpc>
              <a:spcBef>
                <a:spcPts val="1000"/>
              </a:spcBef>
              <a:spcAft>
                <a:spcPts val="0"/>
              </a:spcAft>
              <a:buClr>
                <a:schemeClr val="lt1"/>
              </a:buClr>
              <a:buSzPts val="1750"/>
              <a:buChar char="•"/>
            </a:pPr>
            <a:r>
              <a:rPr lang="en-US" sz="1750"/>
              <a:t>Total points: 2200 </a:t>
            </a:r>
            <a:r>
              <a:rPr lang="en-US" sz="1000"/>
              <a:t>(excluding original middleman)</a:t>
            </a:r>
            <a:endParaRPr sz="1750"/>
          </a:p>
        </p:txBody>
      </p:sp>
      <p:sp>
        <p:nvSpPr>
          <p:cNvPr id="112" name="Google Shape;112;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13" name="Google Shape;113;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Situation</a:t>
            </a:r>
            <a:endParaRPr/>
          </a:p>
        </p:txBody>
      </p:sp>
      <p:sp>
        <p:nvSpPr>
          <p:cNvPr id="120" name="Google Shape;120;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7800" lvl="0" marL="228600" rtl="0" algn="l">
              <a:lnSpc>
                <a:spcPct val="90000"/>
              </a:lnSpc>
              <a:spcBef>
                <a:spcPts val="0"/>
              </a:spcBef>
              <a:spcAft>
                <a:spcPts val="0"/>
              </a:spcAft>
              <a:buClr>
                <a:schemeClr val="lt1"/>
              </a:buClr>
              <a:buSzPts val="2000"/>
              <a:buChar char="•"/>
            </a:pPr>
            <a:r>
              <a:rPr lang="en-US" sz="2000"/>
              <a:t>Challenge:</a:t>
            </a:r>
            <a:endParaRPr sz="2000"/>
          </a:p>
          <a:p>
            <a:pPr indent="-203200" lvl="1" marL="685800" rtl="0" algn="l">
              <a:lnSpc>
                <a:spcPct val="90000"/>
              </a:lnSpc>
              <a:spcBef>
                <a:spcPts val="500"/>
              </a:spcBef>
              <a:spcAft>
                <a:spcPts val="0"/>
              </a:spcAft>
              <a:buClr>
                <a:schemeClr val="lt1"/>
              </a:buClr>
              <a:buSzPts val="2000"/>
              <a:buChar char="•"/>
            </a:pPr>
            <a:r>
              <a:rPr lang="en-US" sz="2000"/>
              <a:t>Team members cannot meet in Lab</a:t>
            </a:r>
            <a:endParaRPr sz="2000"/>
          </a:p>
          <a:p>
            <a:pPr indent="-203200" lvl="1" marL="685800" rtl="0" algn="l">
              <a:lnSpc>
                <a:spcPct val="90000"/>
              </a:lnSpc>
              <a:spcBef>
                <a:spcPts val="500"/>
              </a:spcBef>
              <a:spcAft>
                <a:spcPts val="0"/>
              </a:spcAft>
              <a:buSzPts val="2000"/>
              <a:buChar char="•"/>
            </a:pPr>
            <a:r>
              <a:rPr lang="en-US" sz="2000"/>
              <a:t>Coordination difficult</a:t>
            </a:r>
            <a:endParaRPr sz="2000"/>
          </a:p>
          <a:p>
            <a:pPr indent="-203200" lvl="1" marL="685800" rtl="0" algn="l">
              <a:lnSpc>
                <a:spcPct val="90000"/>
              </a:lnSpc>
              <a:spcBef>
                <a:spcPts val="500"/>
              </a:spcBef>
              <a:spcAft>
                <a:spcPts val="0"/>
              </a:spcAft>
              <a:buClr>
                <a:schemeClr val="lt1"/>
              </a:buClr>
              <a:buSzPts val="2000"/>
              <a:buChar char="•"/>
            </a:pPr>
            <a:r>
              <a:rPr lang="en-US" sz="2000"/>
              <a:t>Limited </a:t>
            </a:r>
            <a:r>
              <a:rPr lang="en-US" sz="2000"/>
              <a:t>resources</a:t>
            </a:r>
            <a:endParaRPr sz="2000"/>
          </a:p>
          <a:p>
            <a:pPr indent="-177800" lvl="0" marL="228600" rtl="0" algn="l">
              <a:lnSpc>
                <a:spcPct val="90000"/>
              </a:lnSpc>
              <a:spcBef>
                <a:spcPts val="1000"/>
              </a:spcBef>
              <a:spcAft>
                <a:spcPts val="0"/>
              </a:spcAft>
              <a:buClr>
                <a:schemeClr val="lt1"/>
              </a:buClr>
              <a:buSzPts val="2000"/>
              <a:buChar char="•"/>
            </a:pPr>
            <a:r>
              <a:rPr lang="en-US" sz="2000"/>
              <a:t>Solution: Collaboration </a:t>
            </a:r>
            <a:r>
              <a:rPr lang="en-US" sz="2000"/>
              <a:t>Platform</a:t>
            </a:r>
            <a:endParaRPr sz="2000"/>
          </a:p>
          <a:p>
            <a:pPr indent="-203200" lvl="1" marL="685800" rtl="0" algn="l">
              <a:lnSpc>
                <a:spcPct val="90000"/>
              </a:lnSpc>
              <a:spcBef>
                <a:spcPts val="500"/>
              </a:spcBef>
              <a:spcAft>
                <a:spcPts val="0"/>
              </a:spcAft>
              <a:buClr>
                <a:schemeClr val="lt1"/>
              </a:buClr>
              <a:buSzPts val="2000"/>
              <a:buChar char="•"/>
            </a:pPr>
            <a:r>
              <a:rPr lang="en-US" sz="2000"/>
              <a:t>Remote access by team members</a:t>
            </a:r>
            <a:endParaRPr sz="2000"/>
          </a:p>
          <a:p>
            <a:pPr indent="-203200" lvl="1" marL="685800" rtl="0" algn="l">
              <a:lnSpc>
                <a:spcPct val="90000"/>
              </a:lnSpc>
              <a:spcBef>
                <a:spcPts val="500"/>
              </a:spcBef>
              <a:spcAft>
                <a:spcPts val="0"/>
              </a:spcAft>
              <a:buClr>
                <a:schemeClr val="lt1"/>
              </a:buClr>
              <a:buSzPts val="2000"/>
              <a:buChar char="•"/>
            </a:pPr>
            <a:r>
              <a:rPr lang="en-US" sz="2000"/>
              <a:t>Status of </a:t>
            </a:r>
            <a:r>
              <a:rPr lang="en-US" sz="2000"/>
              <a:t>resources</a:t>
            </a:r>
            <a:r>
              <a:rPr lang="en-US" sz="2000"/>
              <a:t> and progress visible</a:t>
            </a:r>
            <a:endParaRPr sz="2000"/>
          </a:p>
          <a:p>
            <a:pPr indent="-203200" lvl="1" marL="685800" rtl="0" algn="l">
              <a:lnSpc>
                <a:spcPct val="90000"/>
              </a:lnSpc>
              <a:spcBef>
                <a:spcPts val="500"/>
              </a:spcBef>
              <a:spcAft>
                <a:spcPts val="0"/>
              </a:spcAft>
              <a:buSzPts val="2000"/>
              <a:buChar char="•"/>
            </a:pPr>
            <a:r>
              <a:rPr lang="en-US" sz="2000"/>
              <a:t>Central storage for data</a:t>
            </a:r>
            <a:endParaRPr sz="2000"/>
          </a:p>
          <a:p>
            <a:pPr indent="-203200" lvl="1" marL="685800" rtl="0" algn="l">
              <a:lnSpc>
                <a:spcPct val="90000"/>
              </a:lnSpc>
              <a:spcBef>
                <a:spcPts val="500"/>
              </a:spcBef>
              <a:spcAft>
                <a:spcPts val="0"/>
              </a:spcAft>
              <a:buSzPts val="2000"/>
              <a:buChar char="•"/>
            </a:pPr>
            <a:r>
              <a:rPr lang="en-US" sz="2000"/>
              <a:t>Central instance for reverse-engineering</a:t>
            </a:r>
            <a:endParaRPr sz="2000"/>
          </a:p>
          <a:p>
            <a:pPr indent="-203200" lvl="1" marL="685800" rtl="0" algn="l">
              <a:lnSpc>
                <a:spcPct val="90000"/>
              </a:lnSpc>
              <a:spcBef>
                <a:spcPts val="500"/>
              </a:spcBef>
              <a:spcAft>
                <a:spcPts val="0"/>
              </a:spcAft>
              <a:buSzPts val="2000"/>
              <a:buChar char="•"/>
            </a:pPr>
            <a:r>
              <a:rPr lang="en-US" sz="2000"/>
              <a:t>Limitation: “interactive” actions to the board</a:t>
            </a:r>
            <a:endParaRPr sz="2000"/>
          </a:p>
          <a:p>
            <a:pPr indent="-241300" lvl="0" marL="228600" rtl="0" algn="l">
              <a:lnSpc>
                <a:spcPct val="90000"/>
              </a:lnSpc>
              <a:spcBef>
                <a:spcPts val="500"/>
              </a:spcBef>
              <a:spcAft>
                <a:spcPts val="0"/>
              </a:spcAft>
              <a:buSzPts val="2000"/>
              <a:buChar char="•"/>
            </a:pPr>
            <a:r>
              <a:rPr lang="en-US" sz="2000"/>
              <a:t>Goal: </a:t>
            </a:r>
            <a:r>
              <a:rPr lang="en-US" sz="2000"/>
              <a:t>efficient</a:t>
            </a:r>
            <a:r>
              <a:rPr lang="en-US" sz="2000"/>
              <a:t> solving of challenges</a:t>
            </a:r>
            <a:endParaRPr sz="2000"/>
          </a:p>
        </p:txBody>
      </p:sp>
      <p:sp>
        <p:nvSpPr>
          <p:cNvPr id="121" name="Google Shape;121;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22" name="Google Shape;12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Ein Bild, das Elektronik, Schaltkreis, Kabel enthält.&#10;&#10;Automatisch generierte Beschreibung" id="123" name="Google Shape;123;p16"/>
          <p:cNvPicPr preferRelativeResize="0"/>
          <p:nvPr/>
        </p:nvPicPr>
        <p:blipFill rotWithShape="1">
          <a:blip r:embed="rId3">
            <a:alphaModFix/>
          </a:blip>
          <a:srcRect b="0" l="24884" r="14527" t="0"/>
          <a:stretch/>
        </p:blipFill>
        <p:spPr>
          <a:xfrm>
            <a:off x="5912674" y="570517"/>
            <a:ext cx="3462137" cy="42857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Remote Setup of Hardware</a:t>
            </a:r>
            <a:endParaRPr/>
          </a:p>
        </p:txBody>
      </p:sp>
      <p:sp>
        <p:nvSpPr>
          <p:cNvPr id="130" name="Google Shape;130;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31" name="Google Shape;131;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17"/>
          <p:cNvSpPr txBox="1"/>
          <p:nvPr>
            <p:ph idx="1" type="body"/>
          </p:nvPr>
        </p:nvSpPr>
        <p:spPr>
          <a:xfrm>
            <a:off x="529275" y="1489925"/>
            <a:ext cx="7886700" cy="1562400"/>
          </a:xfrm>
          <a:prstGeom prst="rect">
            <a:avLst/>
          </a:prstGeom>
          <a:noFill/>
          <a:ln>
            <a:noFill/>
          </a:ln>
        </p:spPr>
        <p:txBody>
          <a:bodyPr anchorCtr="0" anchor="t" bIns="45700" lIns="91425" spcFirstLastPara="1" rIns="91425" wrap="square" tIns="45700">
            <a:noAutofit/>
          </a:bodyPr>
          <a:lstStyle/>
          <a:p>
            <a:pPr indent="-228600" lvl="0" marL="228600" rtl="0" algn="l">
              <a:spcBef>
                <a:spcPts val="1000"/>
              </a:spcBef>
              <a:spcAft>
                <a:spcPts val="0"/>
              </a:spcAft>
              <a:buSzPts val="2800"/>
              <a:buChar char="•"/>
            </a:pPr>
            <a:r>
              <a:rPr lang="en-US"/>
              <a:t>Base: Atomic Pi</a:t>
            </a:r>
            <a:endParaRPr/>
          </a:p>
          <a:p>
            <a:pPr indent="-228600" lvl="1" marL="685800" rtl="0" algn="l">
              <a:spcBef>
                <a:spcPts val="500"/>
              </a:spcBef>
              <a:spcAft>
                <a:spcPts val="0"/>
              </a:spcAft>
              <a:buSzPts val="2400"/>
              <a:buChar char="•"/>
            </a:pPr>
            <a:r>
              <a:rPr lang="en-US"/>
              <a:t>Hi-Five Board connected over USB</a:t>
            </a:r>
            <a:endParaRPr/>
          </a:p>
          <a:p>
            <a:pPr indent="-228600" lvl="1" marL="685800" rtl="0" algn="l">
              <a:spcBef>
                <a:spcPts val="500"/>
              </a:spcBef>
              <a:spcAft>
                <a:spcPts val="0"/>
              </a:spcAft>
              <a:buSzPts val="2400"/>
              <a:buChar char="•"/>
            </a:pPr>
            <a:r>
              <a:rPr lang="en-US"/>
              <a:t>Logic Analyzer tapped into SPI bus</a:t>
            </a:r>
            <a:endParaRPr/>
          </a:p>
          <a:p>
            <a:pPr indent="-228600" lvl="1" marL="685800" rtl="0" algn="l">
              <a:spcBef>
                <a:spcPts val="500"/>
              </a:spcBef>
              <a:spcAft>
                <a:spcPts val="0"/>
              </a:spcAft>
              <a:buSzPts val="2400"/>
              <a:buChar char="•"/>
            </a:pPr>
            <a:r>
              <a:rPr lang="en-US"/>
              <a:t>Tools for automatic upload of firmware and debugging</a:t>
            </a:r>
            <a:endParaRPr/>
          </a:p>
          <a:p>
            <a:pPr indent="-50800" lvl="0" marL="228600" rtl="0" algn="l">
              <a:lnSpc>
                <a:spcPct val="90000"/>
              </a:lnSpc>
              <a:spcBef>
                <a:spcPts val="0"/>
              </a:spcBef>
              <a:spcAft>
                <a:spcPts val="0"/>
              </a:spcAft>
              <a:buClr>
                <a:schemeClr val="lt1"/>
              </a:buClr>
              <a:buSzPts val="2800"/>
              <a:buNone/>
            </a:pPr>
            <a:r>
              <a:t/>
            </a:r>
            <a:endParaRPr/>
          </a:p>
        </p:txBody>
      </p:sp>
      <p:sp>
        <p:nvSpPr>
          <p:cNvPr id="133" name="Google Shape;133;p17"/>
          <p:cNvSpPr/>
          <p:nvPr/>
        </p:nvSpPr>
        <p:spPr>
          <a:xfrm>
            <a:off x="401990" y="3309849"/>
            <a:ext cx="3103800" cy="2952900"/>
          </a:xfrm>
          <a:prstGeom prst="rect">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HiFive1 Rev B</a:t>
            </a:r>
            <a:endParaRPr/>
          </a:p>
        </p:txBody>
      </p:sp>
      <p:sp>
        <p:nvSpPr>
          <p:cNvPr id="134" name="Google Shape;134;p17"/>
          <p:cNvSpPr/>
          <p:nvPr/>
        </p:nvSpPr>
        <p:spPr>
          <a:xfrm>
            <a:off x="574871" y="3716415"/>
            <a:ext cx="993300" cy="911100"/>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RISCV FE310-G002</a:t>
            </a:r>
            <a:endParaRPr sz="1800">
              <a:solidFill>
                <a:schemeClr val="lt1"/>
              </a:solidFill>
              <a:latin typeface="Calibri"/>
              <a:ea typeface="Calibri"/>
              <a:cs typeface="Calibri"/>
              <a:sym typeface="Calibri"/>
            </a:endParaRPr>
          </a:p>
        </p:txBody>
      </p:sp>
      <p:sp>
        <p:nvSpPr>
          <p:cNvPr id="135" name="Google Shape;135;p17"/>
          <p:cNvSpPr/>
          <p:nvPr/>
        </p:nvSpPr>
        <p:spPr>
          <a:xfrm>
            <a:off x="680450" y="5291613"/>
            <a:ext cx="913200" cy="8907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ESP32-Solo</a:t>
            </a:r>
            <a:endParaRPr sz="1800">
              <a:solidFill>
                <a:schemeClr val="lt1"/>
              </a:solidFill>
              <a:latin typeface="Calibri"/>
              <a:ea typeface="Calibri"/>
              <a:cs typeface="Calibri"/>
              <a:sym typeface="Calibri"/>
            </a:endParaRPr>
          </a:p>
        </p:txBody>
      </p:sp>
      <p:sp>
        <p:nvSpPr>
          <p:cNvPr id="136" name="Google Shape;136;p17"/>
          <p:cNvSpPr/>
          <p:nvPr/>
        </p:nvSpPr>
        <p:spPr>
          <a:xfrm>
            <a:off x="879671" y="4635412"/>
            <a:ext cx="304800" cy="648300"/>
          </a:xfrm>
          <a:prstGeom prst="upDown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txBox="1"/>
          <p:nvPr/>
        </p:nvSpPr>
        <p:spPr>
          <a:xfrm rot="-5400000">
            <a:off x="784100" y="4883245"/>
            <a:ext cx="495900" cy="15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SPI</a:t>
            </a:r>
            <a:endParaRPr sz="1600">
              <a:solidFill>
                <a:schemeClr val="dk1"/>
              </a:solidFill>
              <a:latin typeface="Calibri"/>
              <a:ea typeface="Calibri"/>
              <a:cs typeface="Calibri"/>
              <a:sym typeface="Calibri"/>
            </a:endParaRPr>
          </a:p>
        </p:txBody>
      </p:sp>
      <p:sp>
        <p:nvSpPr>
          <p:cNvPr id="138" name="Google Shape;138;p17"/>
          <p:cNvSpPr/>
          <p:nvPr/>
        </p:nvSpPr>
        <p:spPr>
          <a:xfrm>
            <a:off x="2329489" y="3724363"/>
            <a:ext cx="993300" cy="911100"/>
          </a:xfrm>
          <a:prstGeom prst="rect">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J-Link</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Debug</a:t>
            </a:r>
            <a:endParaRPr sz="1800">
              <a:solidFill>
                <a:schemeClr val="lt1"/>
              </a:solidFill>
              <a:latin typeface="Calibri"/>
              <a:ea typeface="Calibri"/>
              <a:cs typeface="Calibri"/>
              <a:sym typeface="Calibri"/>
            </a:endParaRPr>
          </a:p>
        </p:txBody>
      </p:sp>
      <p:sp>
        <p:nvSpPr>
          <p:cNvPr id="139" name="Google Shape;139;p17"/>
          <p:cNvSpPr/>
          <p:nvPr/>
        </p:nvSpPr>
        <p:spPr>
          <a:xfrm rot="5400000">
            <a:off x="1800138" y="3556165"/>
            <a:ext cx="304800" cy="753900"/>
          </a:xfrm>
          <a:prstGeom prst="upDown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1651881" y="3856906"/>
            <a:ext cx="601500" cy="15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700">
                <a:solidFill>
                  <a:schemeClr val="dk1"/>
                </a:solidFill>
                <a:latin typeface="Calibri"/>
                <a:ea typeface="Calibri"/>
                <a:cs typeface="Calibri"/>
                <a:sym typeface="Calibri"/>
              </a:rPr>
              <a:t>JTAG</a:t>
            </a:r>
            <a:endParaRPr sz="1700">
              <a:solidFill>
                <a:schemeClr val="dk1"/>
              </a:solidFill>
              <a:latin typeface="Calibri"/>
              <a:ea typeface="Calibri"/>
              <a:cs typeface="Calibri"/>
              <a:sym typeface="Calibri"/>
            </a:endParaRPr>
          </a:p>
        </p:txBody>
      </p:sp>
      <p:sp>
        <p:nvSpPr>
          <p:cNvPr id="141" name="Google Shape;141;p17"/>
          <p:cNvSpPr/>
          <p:nvPr/>
        </p:nvSpPr>
        <p:spPr>
          <a:xfrm rot="5400000">
            <a:off x="1796538" y="3951814"/>
            <a:ext cx="304800" cy="761100"/>
          </a:xfrm>
          <a:prstGeom prst="upDown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a:off x="1644479" y="4256159"/>
            <a:ext cx="608700" cy="15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dk1"/>
                </a:solidFill>
                <a:latin typeface="Calibri"/>
                <a:ea typeface="Calibri"/>
                <a:cs typeface="Calibri"/>
                <a:sym typeface="Calibri"/>
              </a:rPr>
              <a:t>UART</a:t>
            </a:r>
            <a:endParaRPr sz="1500">
              <a:solidFill>
                <a:schemeClr val="dk1"/>
              </a:solidFill>
              <a:latin typeface="Calibri"/>
              <a:ea typeface="Calibri"/>
              <a:cs typeface="Calibri"/>
              <a:sym typeface="Calibri"/>
            </a:endParaRPr>
          </a:p>
        </p:txBody>
      </p:sp>
      <p:cxnSp>
        <p:nvCxnSpPr>
          <p:cNvPr id="143" name="Google Shape;143;p17"/>
          <p:cNvCxnSpPr/>
          <p:nvPr/>
        </p:nvCxnSpPr>
        <p:spPr>
          <a:xfrm>
            <a:off x="1568295" y="5994488"/>
            <a:ext cx="2253600" cy="0"/>
          </a:xfrm>
          <a:prstGeom prst="straightConnector1">
            <a:avLst/>
          </a:prstGeom>
          <a:noFill/>
          <a:ln cap="flat" cmpd="sng" w="19050">
            <a:solidFill>
              <a:schemeClr val="accent4"/>
            </a:solidFill>
            <a:prstDash val="solid"/>
            <a:miter lim="800000"/>
            <a:headEnd len="sm" w="sm" type="none"/>
            <a:tailEnd len="sm" w="sm" type="none"/>
          </a:ln>
        </p:spPr>
      </p:cxnSp>
      <p:cxnSp>
        <p:nvCxnSpPr>
          <p:cNvPr id="144" name="Google Shape;144;p17"/>
          <p:cNvCxnSpPr/>
          <p:nvPr/>
        </p:nvCxnSpPr>
        <p:spPr>
          <a:xfrm>
            <a:off x="3821860" y="5632538"/>
            <a:ext cx="0" cy="362100"/>
          </a:xfrm>
          <a:prstGeom prst="straightConnector1">
            <a:avLst/>
          </a:prstGeom>
          <a:noFill/>
          <a:ln cap="flat" cmpd="sng" w="19050">
            <a:solidFill>
              <a:schemeClr val="accent4"/>
            </a:solidFill>
            <a:prstDash val="solid"/>
            <a:miter lim="800000"/>
            <a:headEnd len="sm" w="sm" type="none"/>
            <a:tailEnd len="sm" w="sm" type="none"/>
          </a:ln>
        </p:spPr>
      </p:cxnSp>
      <p:sp>
        <p:nvSpPr>
          <p:cNvPr id="145" name="Google Shape;145;p17"/>
          <p:cNvSpPr/>
          <p:nvPr/>
        </p:nvSpPr>
        <p:spPr>
          <a:xfrm rot="10800000">
            <a:off x="3678581" y="5357782"/>
            <a:ext cx="298500" cy="279600"/>
          </a:xfrm>
          <a:prstGeom prst="triangle">
            <a:avLst>
              <a:gd fmla="val 50000"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6420400" y="3309838"/>
            <a:ext cx="2184300" cy="3046500"/>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Atomic Pi</a:t>
            </a:r>
            <a:endParaRPr sz="1800">
              <a:solidFill>
                <a:schemeClr val="dk1"/>
              </a:solidFill>
              <a:latin typeface="Calibri"/>
              <a:ea typeface="Calibri"/>
              <a:cs typeface="Calibri"/>
              <a:sym typeface="Calibri"/>
            </a:endParaRPr>
          </a:p>
        </p:txBody>
      </p:sp>
      <p:cxnSp>
        <p:nvCxnSpPr>
          <p:cNvPr id="147" name="Google Shape;147;p17"/>
          <p:cNvCxnSpPr/>
          <p:nvPr/>
        </p:nvCxnSpPr>
        <p:spPr>
          <a:xfrm rot="10800000">
            <a:off x="6061901" y="5994488"/>
            <a:ext cx="358500" cy="0"/>
          </a:xfrm>
          <a:prstGeom prst="straightConnector1">
            <a:avLst/>
          </a:prstGeom>
          <a:noFill/>
          <a:ln cap="flat" cmpd="sng" w="19050">
            <a:solidFill>
              <a:schemeClr val="accent4"/>
            </a:solidFill>
            <a:prstDash val="solid"/>
            <a:miter lim="800000"/>
            <a:headEnd len="sm" w="sm" type="none"/>
            <a:tailEnd len="sm" w="sm" type="none"/>
          </a:ln>
        </p:spPr>
      </p:cxnSp>
      <p:cxnSp>
        <p:nvCxnSpPr>
          <p:cNvPr id="148" name="Google Shape;148;p17"/>
          <p:cNvCxnSpPr/>
          <p:nvPr/>
        </p:nvCxnSpPr>
        <p:spPr>
          <a:xfrm>
            <a:off x="6062001" y="5632538"/>
            <a:ext cx="0" cy="362100"/>
          </a:xfrm>
          <a:prstGeom prst="straightConnector1">
            <a:avLst/>
          </a:prstGeom>
          <a:noFill/>
          <a:ln cap="flat" cmpd="sng" w="19050">
            <a:solidFill>
              <a:schemeClr val="accent4"/>
            </a:solidFill>
            <a:prstDash val="solid"/>
            <a:miter lim="800000"/>
            <a:headEnd len="sm" w="sm" type="none"/>
            <a:tailEnd len="sm" w="sm" type="none"/>
          </a:ln>
        </p:spPr>
      </p:cxnSp>
      <p:sp>
        <p:nvSpPr>
          <p:cNvPr id="149" name="Google Shape;149;p17"/>
          <p:cNvSpPr/>
          <p:nvPr/>
        </p:nvSpPr>
        <p:spPr>
          <a:xfrm rot="10800000">
            <a:off x="5918722" y="5357782"/>
            <a:ext cx="298500" cy="279600"/>
          </a:xfrm>
          <a:prstGeom prst="triangle">
            <a:avLst>
              <a:gd fmla="val 50000"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3322914" y="3780714"/>
            <a:ext cx="3097500" cy="432600"/>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USB</a:t>
            </a:r>
            <a:endParaRPr sz="1800">
              <a:solidFill>
                <a:schemeClr val="lt1"/>
              </a:solidFill>
              <a:latin typeface="Calibri"/>
              <a:ea typeface="Calibri"/>
              <a:cs typeface="Calibri"/>
              <a:sym typeface="Calibri"/>
            </a:endParaRPr>
          </a:p>
        </p:txBody>
      </p:sp>
      <p:sp>
        <p:nvSpPr>
          <p:cNvPr id="151" name="Google Shape;151;p17"/>
          <p:cNvSpPr/>
          <p:nvPr/>
        </p:nvSpPr>
        <p:spPr>
          <a:xfrm>
            <a:off x="1113611" y="4799121"/>
            <a:ext cx="2736000" cy="2703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Tapped connection (CLK, MISO, MOSI)</a:t>
            </a:r>
            <a:endParaRPr sz="1100">
              <a:solidFill>
                <a:schemeClr val="lt1"/>
              </a:solidFill>
              <a:latin typeface="Calibri"/>
              <a:ea typeface="Calibri"/>
              <a:cs typeface="Calibri"/>
              <a:sym typeface="Calibri"/>
            </a:endParaRPr>
          </a:p>
        </p:txBody>
      </p:sp>
      <p:sp>
        <p:nvSpPr>
          <p:cNvPr id="152" name="Google Shape;152;p17"/>
          <p:cNvSpPr/>
          <p:nvPr/>
        </p:nvSpPr>
        <p:spPr>
          <a:xfrm>
            <a:off x="3849731" y="4530772"/>
            <a:ext cx="1656000" cy="573000"/>
          </a:xfrm>
          <a:prstGeom prst="rect">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Logic Analyzer</a:t>
            </a:r>
            <a:endParaRPr sz="1800">
              <a:solidFill>
                <a:schemeClr val="dk1"/>
              </a:solidFill>
              <a:latin typeface="Calibri"/>
              <a:ea typeface="Calibri"/>
              <a:cs typeface="Calibri"/>
              <a:sym typeface="Calibri"/>
            </a:endParaRPr>
          </a:p>
        </p:txBody>
      </p:sp>
      <p:sp>
        <p:nvSpPr>
          <p:cNvPr id="153" name="Google Shape;153;p17"/>
          <p:cNvSpPr/>
          <p:nvPr/>
        </p:nvSpPr>
        <p:spPr>
          <a:xfrm>
            <a:off x="5507313" y="4733995"/>
            <a:ext cx="913200" cy="335400"/>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USB</a:t>
            </a:r>
            <a:endParaRPr sz="1800">
              <a:solidFill>
                <a:schemeClr val="lt1"/>
              </a:solidFill>
              <a:latin typeface="Calibri"/>
              <a:ea typeface="Calibri"/>
              <a:cs typeface="Calibri"/>
              <a:sym typeface="Calibri"/>
            </a:endParaRPr>
          </a:p>
        </p:txBody>
      </p:sp>
      <p:sp>
        <p:nvSpPr>
          <p:cNvPr id="154" name="Google Shape;154;p17"/>
          <p:cNvSpPr/>
          <p:nvPr/>
        </p:nvSpPr>
        <p:spPr>
          <a:xfrm>
            <a:off x="6655300" y="3807288"/>
            <a:ext cx="1092300" cy="432600"/>
          </a:xfrm>
          <a:prstGeom prst="rect">
            <a:avLst/>
          </a:prstGeom>
          <a:gradFill>
            <a:gsLst>
              <a:gs pos="0">
                <a:srgbClr val="DCECD5"/>
              </a:gs>
              <a:gs pos="100000">
                <a:srgbClr val="93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HW tools</a:t>
            </a:r>
            <a:endParaRPr/>
          </a:p>
        </p:txBody>
      </p:sp>
      <p:sp>
        <p:nvSpPr>
          <p:cNvPr id="155" name="Google Shape;155;p17"/>
          <p:cNvSpPr/>
          <p:nvPr/>
        </p:nvSpPr>
        <p:spPr>
          <a:xfrm>
            <a:off x="6655300" y="5009800"/>
            <a:ext cx="1092300" cy="432600"/>
          </a:xfrm>
          <a:prstGeom prst="rect">
            <a:avLst/>
          </a:prstGeom>
          <a:gradFill>
            <a:gsLst>
              <a:gs pos="0">
                <a:srgbClr val="DCECD5"/>
              </a:gs>
              <a:gs pos="100000">
                <a:srgbClr val="93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Scripts</a:t>
            </a:r>
            <a:endParaRPr/>
          </a:p>
        </p:txBody>
      </p:sp>
      <p:sp>
        <p:nvSpPr>
          <p:cNvPr id="156" name="Google Shape;156;p17"/>
          <p:cNvSpPr/>
          <p:nvPr/>
        </p:nvSpPr>
        <p:spPr>
          <a:xfrm>
            <a:off x="6655300" y="4408550"/>
            <a:ext cx="1092300" cy="432600"/>
          </a:xfrm>
          <a:prstGeom prst="rect">
            <a:avLst/>
          </a:prstGeom>
          <a:gradFill>
            <a:gsLst>
              <a:gs pos="0">
                <a:srgbClr val="DCECD5"/>
              </a:gs>
              <a:gs pos="100000">
                <a:srgbClr val="93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Challenge binaries</a:t>
            </a:r>
            <a:endParaRPr/>
          </a:p>
        </p:txBody>
      </p:sp>
      <p:sp>
        <p:nvSpPr>
          <p:cNvPr id="157" name="Google Shape;157;p17"/>
          <p:cNvSpPr/>
          <p:nvPr/>
        </p:nvSpPr>
        <p:spPr>
          <a:xfrm>
            <a:off x="6655300" y="5611050"/>
            <a:ext cx="1092300" cy="432600"/>
          </a:xfrm>
          <a:prstGeom prst="rect">
            <a:avLst/>
          </a:prstGeom>
          <a:gradFill>
            <a:gsLst>
              <a:gs pos="0">
                <a:srgbClr val="DCECD5"/>
              </a:gs>
              <a:gs pos="100000">
                <a:srgbClr val="93BC8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SSH</a:t>
            </a:r>
            <a:endParaRPr/>
          </a:p>
        </p:txBody>
      </p:sp>
      <p:sp>
        <p:nvSpPr>
          <p:cNvPr id="158" name="Google Shape;158;p17"/>
          <p:cNvSpPr/>
          <p:nvPr/>
        </p:nvSpPr>
        <p:spPr>
          <a:xfrm>
            <a:off x="8660400" y="5168300"/>
            <a:ext cx="2353536" cy="1137348"/>
          </a:xfrm>
          <a:prstGeom prst="cloud">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7747600" y="5659650"/>
            <a:ext cx="1250100" cy="335400"/>
          </a:xfrm>
          <a:prstGeom prst="lef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Ethernet</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Tools</a:t>
            </a:r>
            <a:endParaRPr/>
          </a:p>
        </p:txBody>
      </p:sp>
      <p:sp>
        <p:nvSpPr>
          <p:cNvPr id="166" name="Google Shape;166;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800"/>
              <a:buChar char="•"/>
            </a:pPr>
            <a:r>
              <a:rPr lang="en-US"/>
              <a:t>Ghidra</a:t>
            </a:r>
            <a:endParaRPr/>
          </a:p>
          <a:p>
            <a:pPr indent="-228600" lvl="0" marL="228600" rtl="0" algn="l">
              <a:lnSpc>
                <a:spcPct val="90000"/>
              </a:lnSpc>
              <a:spcBef>
                <a:spcPts val="1000"/>
              </a:spcBef>
              <a:spcAft>
                <a:spcPts val="0"/>
              </a:spcAft>
              <a:buClr>
                <a:schemeClr val="lt1"/>
              </a:buClr>
              <a:buSzPts val="2800"/>
              <a:buChar char="•"/>
            </a:pPr>
            <a:r>
              <a:rPr lang="en-US"/>
              <a:t>GDB</a:t>
            </a:r>
            <a:endParaRPr/>
          </a:p>
          <a:p>
            <a:pPr indent="-228600" lvl="0" marL="228600" rtl="0" algn="l">
              <a:lnSpc>
                <a:spcPct val="90000"/>
              </a:lnSpc>
              <a:spcBef>
                <a:spcPts val="1000"/>
              </a:spcBef>
              <a:spcAft>
                <a:spcPts val="0"/>
              </a:spcAft>
              <a:buClr>
                <a:schemeClr val="lt1"/>
              </a:buClr>
              <a:buSzPts val="2800"/>
              <a:buChar char="•"/>
            </a:pPr>
            <a:r>
              <a:rPr lang="en-US"/>
              <a:t>Sigrok</a:t>
            </a:r>
            <a:endParaRPr/>
          </a:p>
          <a:p>
            <a:pPr indent="-228600" lvl="0" marL="228600" rtl="0" algn="l">
              <a:lnSpc>
                <a:spcPct val="90000"/>
              </a:lnSpc>
              <a:spcBef>
                <a:spcPts val="1000"/>
              </a:spcBef>
              <a:spcAft>
                <a:spcPts val="0"/>
              </a:spcAft>
              <a:buClr>
                <a:schemeClr val="lt1"/>
              </a:buClr>
              <a:buSzPts val="2800"/>
              <a:buChar char="•"/>
            </a:pPr>
            <a:r>
              <a:rPr lang="en-US"/>
              <a:t>Z3</a:t>
            </a:r>
            <a:endParaRPr/>
          </a:p>
          <a:p>
            <a:pPr indent="-228600" lvl="0" marL="228600" rtl="0" algn="l">
              <a:lnSpc>
                <a:spcPct val="90000"/>
              </a:lnSpc>
              <a:spcBef>
                <a:spcPts val="1000"/>
              </a:spcBef>
              <a:spcAft>
                <a:spcPts val="0"/>
              </a:spcAft>
              <a:buClr>
                <a:schemeClr val="lt1"/>
              </a:buClr>
              <a:buSzPts val="2800"/>
              <a:buChar char="•"/>
            </a:pPr>
            <a:r>
              <a:rPr lang="en-US"/>
              <a:t>QEMU</a:t>
            </a:r>
            <a:endParaRPr/>
          </a:p>
          <a:p>
            <a:pPr indent="-228600" lvl="0" marL="228600" rtl="0" algn="l">
              <a:lnSpc>
                <a:spcPct val="90000"/>
              </a:lnSpc>
              <a:spcBef>
                <a:spcPts val="1000"/>
              </a:spcBef>
              <a:spcAft>
                <a:spcPts val="0"/>
              </a:spcAft>
              <a:buClr>
                <a:schemeClr val="lt1"/>
              </a:buClr>
              <a:buSzPts val="2800"/>
              <a:buChar char="•"/>
            </a:pPr>
            <a:r>
              <a:rPr lang="en-US"/>
              <a:t>pwntools</a:t>
            </a:r>
            <a:endParaRPr/>
          </a:p>
        </p:txBody>
      </p:sp>
      <p:sp>
        <p:nvSpPr>
          <p:cNvPr id="167" name="Google Shape;167;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800"/>
              <a:buChar char="•"/>
            </a:pPr>
            <a:r>
              <a:rPr lang="en-US"/>
              <a:t>Custom Linker</a:t>
            </a:r>
            <a:endParaRPr/>
          </a:p>
          <a:p>
            <a:pPr indent="-228600" lvl="0" marL="228600" rtl="0" algn="l">
              <a:lnSpc>
                <a:spcPct val="90000"/>
              </a:lnSpc>
              <a:spcBef>
                <a:spcPts val="1000"/>
              </a:spcBef>
              <a:spcAft>
                <a:spcPts val="0"/>
              </a:spcAft>
              <a:buClr>
                <a:schemeClr val="lt1"/>
              </a:buClr>
              <a:buSzPts val="2800"/>
              <a:buChar char="•"/>
            </a:pPr>
            <a:r>
              <a:rPr lang="en-US"/>
              <a:t>Automated Solver Scripts</a:t>
            </a:r>
            <a:endParaRPr/>
          </a:p>
          <a:p>
            <a:pPr indent="-228600" lvl="0" marL="228600" rtl="0" algn="l">
              <a:lnSpc>
                <a:spcPct val="90000"/>
              </a:lnSpc>
              <a:spcBef>
                <a:spcPts val="1000"/>
              </a:spcBef>
              <a:spcAft>
                <a:spcPts val="0"/>
              </a:spcAft>
              <a:buClr>
                <a:schemeClr val="lt1"/>
              </a:buClr>
              <a:buSzPts val="2800"/>
              <a:buChar char="•"/>
            </a:pPr>
            <a:r>
              <a:rPr lang="en-US"/>
              <a:t>Utility Scripts</a:t>
            </a:r>
            <a:endParaRPr/>
          </a:p>
        </p:txBody>
      </p:sp>
      <p:sp>
        <p:nvSpPr>
          <p:cNvPr id="168" name="Google Shape;168;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69" name="Google Shape;16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Offline Emulation — </a:t>
            </a:r>
            <a:r>
              <a:rPr lang="en-US" sz="3200">
                <a:latin typeface="Roboto Mono"/>
                <a:ea typeface="Roboto Mono"/>
                <a:cs typeface="Roboto Mono"/>
                <a:sym typeface="Roboto Mono"/>
              </a:rPr>
              <a:t>esclinker.py</a:t>
            </a:r>
            <a:endParaRPr sz="3200">
              <a:latin typeface="Roboto Mono"/>
              <a:ea typeface="Roboto Mono"/>
              <a:cs typeface="Roboto Mono"/>
              <a:sym typeface="Roboto Mono"/>
            </a:endParaRPr>
          </a:p>
        </p:txBody>
      </p:sp>
      <p:sp>
        <p:nvSpPr>
          <p:cNvPr id="176" name="Google Shape;176;p1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7" name="Google Shape;177;p19"/>
          <p:cNvSpPr/>
          <p:nvPr/>
        </p:nvSpPr>
        <p:spPr>
          <a:xfrm>
            <a:off x="227400" y="1690825"/>
            <a:ext cx="1431300" cy="1325700"/>
          </a:xfrm>
          <a:prstGeom prst="rect">
            <a:avLst/>
          </a:prstGeom>
          <a:gradFill>
            <a:gsLst>
              <a:gs pos="0">
                <a:srgbClr val="DBD4EB"/>
              </a:gs>
              <a:gs pos="100000">
                <a:srgbClr val="9180BB"/>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Roboto Mono"/>
                <a:ea typeface="Roboto Mono"/>
                <a:cs typeface="Roboto Mono"/>
                <a:sym typeface="Roboto Mono"/>
              </a:rPr>
              <a:t>0000 0000 - 1FFF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ROM, HW peripherals</a:t>
            </a:r>
            <a:endParaRPr sz="1800">
              <a:solidFill>
                <a:schemeClr val="dk1"/>
              </a:solidFill>
              <a:latin typeface="Calibri"/>
              <a:ea typeface="Calibri"/>
              <a:cs typeface="Calibri"/>
              <a:sym typeface="Calibri"/>
            </a:endParaRPr>
          </a:p>
        </p:txBody>
      </p:sp>
      <p:sp>
        <p:nvSpPr>
          <p:cNvPr id="178" name="Google Shape;178;p19"/>
          <p:cNvSpPr/>
          <p:nvPr/>
        </p:nvSpPr>
        <p:spPr>
          <a:xfrm>
            <a:off x="1866725" y="1690825"/>
            <a:ext cx="1431300" cy="1325700"/>
          </a:xfrm>
          <a:prstGeom prst="rect">
            <a:avLst/>
          </a:prstGeom>
          <a:gradFill>
            <a:gsLst>
              <a:gs pos="0">
                <a:srgbClr val="DDDDDD"/>
              </a:gs>
              <a:gs pos="100000">
                <a:srgbClr val="919191"/>
              </a:gs>
            </a:gsLst>
            <a:lin ang="5400012"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latin typeface="Roboto Mono"/>
                <a:ea typeface="Roboto Mono"/>
                <a:cs typeface="Roboto Mono"/>
                <a:sym typeface="Roboto Mono"/>
              </a:rPr>
              <a:t>0000 0000 - 1FFF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(Unmapped / loader code)</a:t>
            </a:r>
            <a:endParaRPr sz="1800">
              <a:solidFill>
                <a:schemeClr val="dk1"/>
              </a:solidFill>
              <a:latin typeface="Calibri"/>
              <a:ea typeface="Calibri"/>
              <a:cs typeface="Calibri"/>
              <a:sym typeface="Calibri"/>
            </a:endParaRPr>
          </a:p>
        </p:txBody>
      </p:sp>
      <p:sp>
        <p:nvSpPr>
          <p:cNvPr id="179" name="Google Shape;179;p19"/>
          <p:cNvSpPr/>
          <p:nvPr/>
        </p:nvSpPr>
        <p:spPr>
          <a:xfrm>
            <a:off x="227400" y="3008950"/>
            <a:ext cx="1431300" cy="822600"/>
          </a:xfrm>
          <a:prstGeom prst="rect">
            <a:avLst/>
          </a:prstGeom>
          <a:gradFill>
            <a:gsLst>
              <a:gs pos="0">
                <a:srgbClr val="A6B6DE"/>
              </a:gs>
              <a:gs pos="50000">
                <a:srgbClr val="98AAD9"/>
              </a:gs>
              <a:gs pos="100000">
                <a:srgbClr val="859CD7"/>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Roboto Mono"/>
                <a:ea typeface="Roboto Mono"/>
                <a:cs typeface="Roboto Mono"/>
                <a:sym typeface="Roboto Mono"/>
              </a:rPr>
              <a:t>2</a:t>
            </a:r>
            <a:r>
              <a:rPr lang="en-US">
                <a:solidFill>
                  <a:schemeClr val="dk1"/>
                </a:solidFill>
                <a:latin typeface="Roboto Mono"/>
                <a:ea typeface="Roboto Mono"/>
                <a:cs typeface="Roboto Mono"/>
                <a:sym typeface="Roboto Mono"/>
              </a:rPr>
              <a:t>000 0000 - 3FFF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QSPI flash</a:t>
            </a:r>
            <a:endParaRPr sz="1800">
              <a:solidFill>
                <a:schemeClr val="dk1"/>
              </a:solidFill>
              <a:latin typeface="Calibri"/>
              <a:ea typeface="Calibri"/>
              <a:cs typeface="Calibri"/>
              <a:sym typeface="Calibri"/>
            </a:endParaRPr>
          </a:p>
        </p:txBody>
      </p:sp>
      <p:sp>
        <p:nvSpPr>
          <p:cNvPr id="180" name="Google Shape;180;p19"/>
          <p:cNvSpPr/>
          <p:nvPr/>
        </p:nvSpPr>
        <p:spPr>
          <a:xfrm>
            <a:off x="227400" y="3831550"/>
            <a:ext cx="1431300" cy="822600"/>
          </a:xfrm>
          <a:prstGeom prst="rect">
            <a:avLst/>
          </a:prstGeom>
          <a:gradFill>
            <a:gsLst>
              <a:gs pos="0">
                <a:srgbClr val="DDDDDD"/>
              </a:gs>
              <a:gs pos="100000">
                <a:srgbClr val="919191"/>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Roboto Mono"/>
                <a:ea typeface="Roboto Mono"/>
                <a:cs typeface="Roboto Mono"/>
                <a:sym typeface="Roboto Mono"/>
              </a:rPr>
              <a:t>4</a:t>
            </a:r>
            <a:r>
              <a:rPr lang="en-US">
                <a:solidFill>
                  <a:schemeClr val="dk1"/>
                </a:solidFill>
                <a:latin typeface="Roboto Mono"/>
                <a:ea typeface="Roboto Mono"/>
                <a:cs typeface="Roboto Mono"/>
                <a:sym typeface="Roboto Mono"/>
              </a:rPr>
              <a:t>000 0000 - 7FFF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(Reserved)</a:t>
            </a:r>
            <a:endParaRPr sz="1800">
              <a:solidFill>
                <a:schemeClr val="dk1"/>
              </a:solidFill>
              <a:latin typeface="Calibri"/>
              <a:ea typeface="Calibri"/>
              <a:cs typeface="Calibri"/>
              <a:sym typeface="Calibri"/>
            </a:endParaRPr>
          </a:p>
        </p:txBody>
      </p:sp>
      <p:sp>
        <p:nvSpPr>
          <p:cNvPr id="181" name="Google Shape;181;p19"/>
          <p:cNvSpPr/>
          <p:nvPr/>
        </p:nvSpPr>
        <p:spPr>
          <a:xfrm>
            <a:off x="227400" y="4654150"/>
            <a:ext cx="1431300" cy="822600"/>
          </a:xfrm>
          <a:prstGeom prst="rect">
            <a:avLst/>
          </a:prstGeom>
          <a:gradFill>
            <a:gsLst>
              <a:gs pos="0">
                <a:srgbClr val="A6B6DE"/>
              </a:gs>
              <a:gs pos="50000">
                <a:srgbClr val="98AAD9"/>
              </a:gs>
              <a:gs pos="100000">
                <a:srgbClr val="859CD7"/>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Roboto Mono"/>
                <a:ea typeface="Roboto Mono"/>
                <a:cs typeface="Roboto Mono"/>
                <a:sym typeface="Roboto Mono"/>
              </a:rPr>
              <a:t>8</a:t>
            </a:r>
            <a:r>
              <a:rPr lang="en-US">
                <a:solidFill>
                  <a:schemeClr val="dk1"/>
                </a:solidFill>
                <a:latin typeface="Roboto Mono"/>
                <a:ea typeface="Roboto Mono"/>
                <a:cs typeface="Roboto Mono"/>
                <a:sym typeface="Roboto Mono"/>
              </a:rPr>
              <a:t>000 0000 - 8000 3FFF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RAM</a:t>
            </a:r>
            <a:endParaRPr sz="1800">
              <a:solidFill>
                <a:schemeClr val="dk1"/>
              </a:solidFill>
              <a:latin typeface="Calibri"/>
              <a:ea typeface="Calibri"/>
              <a:cs typeface="Calibri"/>
              <a:sym typeface="Calibri"/>
            </a:endParaRPr>
          </a:p>
        </p:txBody>
      </p:sp>
      <p:sp>
        <p:nvSpPr>
          <p:cNvPr id="182" name="Google Shape;182;p19"/>
          <p:cNvSpPr/>
          <p:nvPr/>
        </p:nvSpPr>
        <p:spPr>
          <a:xfrm>
            <a:off x="1866725" y="3008950"/>
            <a:ext cx="1431300" cy="822600"/>
          </a:xfrm>
          <a:prstGeom prst="rect">
            <a:avLst/>
          </a:prstGeom>
          <a:gradFill>
            <a:gsLst>
              <a:gs pos="0">
                <a:srgbClr val="F7BCA2"/>
              </a:gs>
              <a:gs pos="50000">
                <a:srgbClr val="F4B093"/>
              </a:gs>
              <a:gs pos="100000">
                <a:srgbClr val="F7A47F"/>
              </a:gs>
            </a:gsLst>
            <a:lin ang="5400012"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latin typeface="Roboto Mono"/>
                <a:ea typeface="Roboto Mono"/>
                <a:cs typeface="Roboto Mono"/>
                <a:sym typeface="Roboto Mono"/>
              </a:rPr>
              <a:t>2</a:t>
            </a:r>
            <a:r>
              <a:rPr lang="en-US">
                <a:solidFill>
                  <a:schemeClr val="dk1"/>
                </a:solidFill>
                <a:latin typeface="Roboto Mono"/>
                <a:ea typeface="Roboto Mono"/>
                <a:cs typeface="Roboto Mono"/>
                <a:sym typeface="Roboto Mono"/>
              </a:rPr>
              <a:t>000 0000 - 3FFF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Firmware</a:t>
            </a:r>
            <a:r>
              <a:rPr lang="en-US" sz="1200">
                <a:solidFill>
                  <a:schemeClr val="dk1"/>
                </a:solidFill>
                <a:latin typeface="Calibri"/>
                <a:ea typeface="Calibri"/>
                <a:cs typeface="Calibri"/>
                <a:sym typeface="Calibri"/>
              </a:rPr>
              <a:t> (rwx)</a:t>
            </a:r>
            <a:endParaRPr sz="1200">
              <a:solidFill>
                <a:schemeClr val="dk1"/>
              </a:solidFill>
              <a:latin typeface="Calibri"/>
              <a:ea typeface="Calibri"/>
              <a:cs typeface="Calibri"/>
              <a:sym typeface="Calibri"/>
            </a:endParaRPr>
          </a:p>
        </p:txBody>
      </p:sp>
      <p:sp>
        <p:nvSpPr>
          <p:cNvPr id="183" name="Google Shape;183;p19"/>
          <p:cNvSpPr/>
          <p:nvPr/>
        </p:nvSpPr>
        <p:spPr>
          <a:xfrm>
            <a:off x="1866725" y="3831555"/>
            <a:ext cx="1431300" cy="822600"/>
          </a:xfrm>
          <a:prstGeom prst="rect">
            <a:avLst/>
          </a:prstGeom>
          <a:gradFill>
            <a:gsLst>
              <a:gs pos="0">
                <a:srgbClr val="DDDDDD"/>
              </a:gs>
              <a:gs pos="100000">
                <a:srgbClr val="919191"/>
              </a:gs>
            </a:gsLst>
            <a:lin ang="5400012"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latin typeface="Roboto Mono"/>
                <a:ea typeface="Roboto Mono"/>
                <a:cs typeface="Roboto Mono"/>
                <a:sym typeface="Roboto Mono"/>
              </a:rPr>
              <a:t>4</a:t>
            </a:r>
            <a:r>
              <a:rPr lang="en-US">
                <a:solidFill>
                  <a:schemeClr val="dk1"/>
                </a:solidFill>
                <a:latin typeface="Roboto Mono"/>
                <a:ea typeface="Roboto Mono"/>
                <a:cs typeface="Roboto Mono"/>
                <a:sym typeface="Roboto Mono"/>
              </a:rPr>
              <a:t>000 0000 - 7FFF FFFF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(Unmapped)</a:t>
            </a:r>
            <a:endParaRPr sz="1800">
              <a:solidFill>
                <a:schemeClr val="dk1"/>
              </a:solidFill>
              <a:latin typeface="Calibri"/>
              <a:ea typeface="Calibri"/>
              <a:cs typeface="Calibri"/>
              <a:sym typeface="Calibri"/>
            </a:endParaRPr>
          </a:p>
        </p:txBody>
      </p:sp>
      <p:sp>
        <p:nvSpPr>
          <p:cNvPr id="184" name="Google Shape;184;p19"/>
          <p:cNvSpPr/>
          <p:nvPr/>
        </p:nvSpPr>
        <p:spPr>
          <a:xfrm>
            <a:off x="1866725" y="4654150"/>
            <a:ext cx="1431300" cy="822600"/>
          </a:xfrm>
          <a:prstGeom prst="rect">
            <a:avLst/>
          </a:prstGeom>
          <a:gradFill>
            <a:gsLst>
              <a:gs pos="0">
                <a:srgbClr val="F7BCA2"/>
              </a:gs>
              <a:gs pos="50000">
                <a:srgbClr val="F4B093"/>
              </a:gs>
              <a:gs pos="100000">
                <a:srgbClr val="F7A47F"/>
              </a:gs>
            </a:gsLst>
            <a:lin ang="5400012"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latin typeface="Roboto Mono"/>
                <a:ea typeface="Roboto Mono"/>
                <a:cs typeface="Roboto Mono"/>
                <a:sym typeface="Roboto Mono"/>
              </a:rPr>
              <a:t>8</a:t>
            </a:r>
            <a:r>
              <a:rPr lang="en-US">
                <a:solidFill>
                  <a:schemeClr val="dk1"/>
                </a:solidFill>
                <a:latin typeface="Roboto Mono"/>
                <a:ea typeface="Roboto Mono"/>
                <a:cs typeface="Roboto Mono"/>
                <a:sym typeface="Roboto Mono"/>
              </a:rPr>
              <a:t>000 0000 - 8000 3FFF</a:t>
            </a:r>
            <a:endParaRPr>
              <a:solidFill>
                <a:schemeClr val="dk1"/>
              </a:solidFill>
              <a:latin typeface="Roboto Mono"/>
              <a:ea typeface="Roboto Mono"/>
              <a:cs typeface="Roboto Mono"/>
              <a:sym typeface="Roboto Mono"/>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Zeroed</a:t>
            </a:r>
            <a:r>
              <a:rPr lang="en-US" sz="1200">
                <a:solidFill>
                  <a:schemeClr val="dk1"/>
                </a:solidFill>
                <a:latin typeface="Calibri"/>
                <a:ea typeface="Calibri"/>
                <a:cs typeface="Calibri"/>
                <a:sym typeface="Calibri"/>
              </a:rPr>
              <a:t> (rwx)</a:t>
            </a:r>
            <a:endParaRPr sz="1200">
              <a:solidFill>
                <a:schemeClr val="dk1"/>
              </a:solidFill>
              <a:latin typeface="Calibri"/>
              <a:ea typeface="Calibri"/>
              <a:cs typeface="Calibri"/>
              <a:sym typeface="Calibri"/>
            </a:endParaRPr>
          </a:p>
        </p:txBody>
      </p:sp>
      <p:sp>
        <p:nvSpPr>
          <p:cNvPr id="185" name="Google Shape;185;p19"/>
          <p:cNvSpPr txBox="1"/>
          <p:nvPr/>
        </p:nvSpPr>
        <p:spPr>
          <a:xfrm>
            <a:off x="227400" y="5469175"/>
            <a:ext cx="1431300" cy="1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Challenge HW memory map</a:t>
            </a:r>
            <a:endParaRPr sz="1800">
              <a:solidFill>
                <a:srgbClr val="FFFFFF"/>
              </a:solidFill>
              <a:latin typeface="Calibri"/>
              <a:ea typeface="Calibri"/>
              <a:cs typeface="Calibri"/>
              <a:sym typeface="Calibri"/>
            </a:endParaRPr>
          </a:p>
        </p:txBody>
      </p:sp>
      <p:sp>
        <p:nvSpPr>
          <p:cNvPr id="186" name="Google Shape;186;p19"/>
          <p:cNvSpPr txBox="1"/>
          <p:nvPr/>
        </p:nvSpPr>
        <p:spPr>
          <a:xfrm>
            <a:off x="1866725" y="5469175"/>
            <a:ext cx="1431300" cy="10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Emulated </a:t>
            </a:r>
            <a:r>
              <a:rPr lang="en-US" sz="1800">
                <a:solidFill>
                  <a:srgbClr val="FFFFFF"/>
                </a:solidFill>
                <a:latin typeface="Calibri"/>
                <a:ea typeface="Calibri"/>
                <a:cs typeface="Calibri"/>
                <a:sym typeface="Calibri"/>
              </a:rPr>
              <a:t>memory map</a:t>
            </a:r>
            <a:endParaRPr sz="1800">
              <a:solidFill>
                <a:srgbClr val="FFFFFF"/>
              </a:solidFill>
              <a:latin typeface="Calibri"/>
              <a:ea typeface="Calibri"/>
              <a:cs typeface="Calibri"/>
              <a:sym typeface="Calibri"/>
            </a:endParaRPr>
          </a:p>
        </p:txBody>
      </p:sp>
      <p:sp>
        <p:nvSpPr>
          <p:cNvPr id="187" name="Google Shape;187;p19"/>
          <p:cNvSpPr txBox="1"/>
          <p:nvPr>
            <p:ph idx="2" type="body"/>
          </p:nvPr>
        </p:nvSpPr>
        <p:spPr>
          <a:xfrm>
            <a:off x="3666650" y="1503525"/>
            <a:ext cx="4848600" cy="46734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Emulated functions of challenge binaries on Linux using QEMU</a:t>
            </a:r>
            <a:endParaRPr/>
          </a:p>
          <a:p>
            <a:pPr indent="-342900" lvl="1" marL="914400" rtl="0" algn="l">
              <a:spcBef>
                <a:spcPts val="0"/>
              </a:spcBef>
              <a:spcAft>
                <a:spcPts val="0"/>
              </a:spcAft>
              <a:buSzPts val="1800"/>
              <a:buChar char="•"/>
            </a:pPr>
            <a:r>
              <a:rPr lang="en-US"/>
              <a:t>Custom loader code in C to load firmware data at correct address, then call </a:t>
            </a:r>
            <a:r>
              <a:rPr lang="en-US" sz="1800">
                <a:latin typeface="Roboto Mono"/>
                <a:ea typeface="Roboto Mono"/>
                <a:cs typeface="Roboto Mono"/>
                <a:sym typeface="Roboto Mono"/>
              </a:rPr>
              <a:t>custom_main</a:t>
            </a:r>
            <a:endParaRPr sz="1800">
              <a:latin typeface="Roboto Mono"/>
              <a:ea typeface="Roboto Mono"/>
              <a:cs typeface="Roboto Mono"/>
              <a:sym typeface="Roboto Mono"/>
            </a:endParaRPr>
          </a:p>
          <a:p>
            <a:pPr indent="-342900" lvl="1" marL="914400" rtl="0" algn="l">
              <a:spcBef>
                <a:spcPts val="0"/>
              </a:spcBef>
              <a:spcAft>
                <a:spcPts val="0"/>
              </a:spcAft>
              <a:buSzPts val="1800"/>
              <a:buChar char="•"/>
            </a:pPr>
            <a:r>
              <a:rPr lang="en-US"/>
              <a:t>Disabled additional hardware access by runtime patching</a:t>
            </a:r>
            <a:endParaRPr/>
          </a:p>
        </p:txBody>
      </p:sp>
      <p:sp>
        <p:nvSpPr>
          <p:cNvPr id="188" name="Google Shape;188;p19"/>
          <p:cNvSpPr txBox="1"/>
          <p:nvPr/>
        </p:nvSpPr>
        <p:spPr>
          <a:xfrm>
            <a:off x="3792750" y="4654150"/>
            <a:ext cx="5102100" cy="22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rgbClr val="E5C07B"/>
                </a:solidFill>
                <a:latin typeface="Courier New"/>
                <a:ea typeface="Courier New"/>
                <a:cs typeface="Courier New"/>
                <a:sym typeface="Courier New"/>
              </a:rPr>
              <a:t>void</a:t>
            </a:r>
            <a:r>
              <a:rPr lang="en-US" sz="1000">
                <a:solidFill>
                  <a:srgbClr val="ABB2BF"/>
                </a:solidFill>
                <a:latin typeface="Courier New"/>
                <a:ea typeface="Courier New"/>
                <a:cs typeface="Courier New"/>
                <a:sym typeface="Courier New"/>
              </a:rPr>
              <a:t> patch_out(</a:t>
            </a:r>
            <a:r>
              <a:rPr lang="en-US" sz="1000">
                <a:solidFill>
                  <a:srgbClr val="E5C07B"/>
                </a:solidFill>
                <a:latin typeface="Courier New"/>
                <a:ea typeface="Courier New"/>
                <a:cs typeface="Courier New"/>
                <a:sym typeface="Courier New"/>
              </a:rPr>
              <a:t>void</a:t>
            </a:r>
            <a:r>
              <a:rPr lang="en-US" sz="1000">
                <a:solidFill>
                  <a:srgbClr val="ABB2BF"/>
                </a:solidFill>
                <a:latin typeface="Courier New"/>
                <a:ea typeface="Courier New"/>
                <a:cs typeface="Courier New"/>
                <a:sym typeface="Courier New"/>
              </a:rPr>
              <a:t>* _func) {</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000">
                <a:solidFill>
                  <a:srgbClr val="ABB2BF"/>
                </a:solidFill>
                <a:latin typeface="Courier New"/>
                <a:ea typeface="Courier New"/>
                <a:cs typeface="Courier New"/>
                <a:sym typeface="Courier New"/>
              </a:rPr>
              <a:t>    </a:t>
            </a:r>
            <a:r>
              <a:rPr lang="en-US" sz="1000">
                <a:solidFill>
                  <a:srgbClr val="E5C07B"/>
                </a:solidFill>
                <a:latin typeface="Courier New"/>
                <a:ea typeface="Courier New"/>
                <a:cs typeface="Courier New"/>
                <a:sym typeface="Courier New"/>
              </a:rPr>
              <a:t>uint8_t</a:t>
            </a:r>
            <a:r>
              <a:rPr lang="en-US" sz="1000">
                <a:solidFill>
                  <a:srgbClr val="ABB2BF"/>
                </a:solidFill>
                <a:latin typeface="Courier New"/>
                <a:ea typeface="Courier New"/>
                <a:cs typeface="Courier New"/>
                <a:sym typeface="Courier New"/>
              </a:rPr>
              <a:t>* func = _func;</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000">
                <a:solidFill>
                  <a:srgbClr val="ABB2BF"/>
                </a:solidFill>
                <a:latin typeface="Courier New"/>
                <a:ea typeface="Courier New"/>
                <a:cs typeface="Courier New"/>
                <a:sym typeface="Courier New"/>
              </a:rPr>
              <a:t>    func[</a:t>
            </a:r>
            <a:r>
              <a:rPr lang="en-US" sz="1000">
                <a:solidFill>
                  <a:srgbClr val="D19A66"/>
                </a:solidFill>
                <a:latin typeface="Courier New"/>
                <a:ea typeface="Courier New"/>
                <a:cs typeface="Courier New"/>
                <a:sym typeface="Courier New"/>
              </a:rPr>
              <a:t>0</a:t>
            </a:r>
            <a:r>
              <a:rPr lang="en-US" sz="1000">
                <a:solidFill>
                  <a:srgbClr val="ABB2BF"/>
                </a:solidFill>
                <a:latin typeface="Courier New"/>
                <a:ea typeface="Courier New"/>
                <a:cs typeface="Courier New"/>
                <a:sym typeface="Courier New"/>
              </a:rPr>
              <a:t>] = </a:t>
            </a:r>
            <a:r>
              <a:rPr lang="en-US" sz="1000">
                <a:solidFill>
                  <a:srgbClr val="D19A66"/>
                </a:solidFill>
                <a:latin typeface="Courier New"/>
                <a:ea typeface="Courier New"/>
                <a:cs typeface="Courier New"/>
                <a:sym typeface="Courier New"/>
              </a:rPr>
              <a:t>0x82</a:t>
            </a:r>
            <a:r>
              <a:rPr lang="en-US" sz="1000">
                <a:solidFill>
                  <a:srgbClr val="ABB2BF"/>
                </a:solidFill>
                <a:latin typeface="Courier New"/>
                <a:ea typeface="Courier New"/>
                <a:cs typeface="Courier New"/>
                <a:sym typeface="Courier New"/>
              </a:rPr>
              <a:t>; </a:t>
            </a:r>
            <a:r>
              <a:rPr lang="en-US" sz="1000">
                <a:solidFill>
                  <a:srgbClr val="8C919A"/>
                </a:solidFill>
                <a:latin typeface="Courier New"/>
                <a:ea typeface="Courier New"/>
                <a:cs typeface="Courier New"/>
                <a:sym typeface="Courier New"/>
              </a:rPr>
              <a:t>// </a:t>
            </a:r>
            <a:r>
              <a:rPr i="1" lang="en-US" sz="1000">
                <a:solidFill>
                  <a:srgbClr val="8C919A"/>
                </a:solidFill>
                <a:latin typeface="Courier New"/>
                <a:ea typeface="Courier New"/>
                <a:cs typeface="Courier New"/>
                <a:sym typeface="Courier New"/>
              </a:rPr>
              <a:t>2 byte ret: 82 80</a:t>
            </a:r>
            <a:endParaRPr i="1"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    func[</a:t>
            </a:r>
            <a:r>
              <a:rPr lang="en-US" sz="1000">
                <a:solidFill>
                  <a:srgbClr val="D19A66"/>
                </a:solidFill>
                <a:latin typeface="Courier New"/>
                <a:ea typeface="Courier New"/>
                <a:cs typeface="Courier New"/>
                <a:sym typeface="Courier New"/>
              </a:rPr>
              <a:t>1</a:t>
            </a:r>
            <a:r>
              <a:rPr lang="en-US" sz="1000">
                <a:solidFill>
                  <a:srgbClr val="ABB2BF"/>
                </a:solidFill>
                <a:latin typeface="Courier New"/>
                <a:ea typeface="Courier New"/>
                <a:cs typeface="Courier New"/>
                <a:sym typeface="Courier New"/>
              </a:rPr>
              <a:t>] = </a:t>
            </a:r>
            <a:r>
              <a:rPr lang="en-US" sz="1000">
                <a:solidFill>
                  <a:srgbClr val="D19A66"/>
                </a:solidFill>
                <a:latin typeface="Courier New"/>
                <a:ea typeface="Courier New"/>
                <a:cs typeface="Courier New"/>
                <a:sym typeface="Courier New"/>
              </a:rPr>
              <a:t>0x80</a:t>
            </a:r>
            <a:r>
              <a:rPr lang="en-US" sz="1000">
                <a:solidFill>
                  <a:srgbClr val="ABB2BF"/>
                </a:solidFill>
                <a:latin typeface="Courier New"/>
                <a:ea typeface="Courier New"/>
                <a:cs typeface="Courier New"/>
                <a:sym typeface="Courier New"/>
              </a:rPr>
              <a:t>;</a:t>
            </a:r>
            <a:endParaRPr sz="1000">
              <a:solidFill>
                <a:srgbClr val="ABB2BF"/>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000">
                <a:solidFill>
                  <a:srgbClr val="ABB2BF"/>
                </a:solidFill>
                <a:latin typeface="Courier New"/>
                <a:ea typeface="Courier New"/>
                <a:cs typeface="Courier New"/>
                <a:sym typeface="Courier New"/>
              </a:rPr>
              <a:t>}</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E5C07B"/>
                </a:solidFill>
                <a:latin typeface="Courier New"/>
                <a:ea typeface="Courier New"/>
                <a:cs typeface="Courier New"/>
                <a:sym typeface="Courier New"/>
              </a:rPr>
              <a:t>int</a:t>
            </a:r>
            <a:r>
              <a:rPr lang="en-US" sz="1000">
                <a:solidFill>
                  <a:srgbClr val="ABB2BF"/>
                </a:solidFill>
                <a:latin typeface="Courier New"/>
                <a:ea typeface="Courier New"/>
                <a:cs typeface="Courier New"/>
                <a:sym typeface="Courier New"/>
              </a:rPr>
              <a:t> custom_main(</a:t>
            </a:r>
            <a:r>
              <a:rPr lang="en-US" sz="1000">
                <a:solidFill>
                  <a:srgbClr val="E5C07B"/>
                </a:solidFill>
                <a:latin typeface="Courier New"/>
                <a:ea typeface="Courier New"/>
                <a:cs typeface="Courier New"/>
                <a:sym typeface="Courier New"/>
              </a:rPr>
              <a:t>int</a:t>
            </a:r>
            <a:r>
              <a:rPr lang="en-US" sz="1000">
                <a:solidFill>
                  <a:srgbClr val="ABB2BF"/>
                </a:solidFill>
                <a:latin typeface="Courier New"/>
                <a:ea typeface="Courier New"/>
                <a:cs typeface="Courier New"/>
                <a:sym typeface="Courier New"/>
              </a:rPr>
              <a:t> argc, </a:t>
            </a:r>
            <a:r>
              <a:rPr lang="en-US" sz="1000">
                <a:solidFill>
                  <a:srgbClr val="E5C07B"/>
                </a:solidFill>
                <a:latin typeface="Courier New"/>
                <a:ea typeface="Courier New"/>
                <a:cs typeface="Courier New"/>
                <a:sym typeface="Courier New"/>
              </a:rPr>
              <a:t>char</a:t>
            </a:r>
            <a:r>
              <a:rPr lang="en-US" sz="1000">
                <a:solidFill>
                  <a:srgbClr val="ABB2BF"/>
                </a:solidFill>
                <a:latin typeface="Courier New"/>
                <a:ea typeface="Courier New"/>
                <a:cs typeface="Courier New"/>
                <a:sym typeface="Courier New"/>
              </a:rPr>
              <a:t>* argv[]) {</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1000">
                <a:solidFill>
                  <a:srgbClr val="ABB2BF"/>
                </a:solidFill>
                <a:latin typeface="Courier New"/>
                <a:ea typeface="Courier New"/>
                <a:cs typeface="Courier New"/>
                <a:sym typeface="Courier New"/>
              </a:rPr>
              <a:t>    </a:t>
            </a:r>
            <a:r>
              <a:rPr lang="en-US" sz="1000">
                <a:solidFill>
                  <a:srgbClr val="8C919A"/>
                </a:solidFill>
                <a:latin typeface="Courier New"/>
                <a:ea typeface="Courier New"/>
                <a:cs typeface="Courier New"/>
                <a:sym typeface="Courier New"/>
              </a:rPr>
              <a:t>// </a:t>
            </a:r>
            <a:r>
              <a:rPr i="1" lang="en-US" sz="1000">
                <a:solidFill>
                  <a:srgbClr val="8C919A"/>
                </a:solidFill>
                <a:latin typeface="Courier New"/>
                <a:ea typeface="Courier New"/>
                <a:cs typeface="Courier New"/>
                <a:sym typeface="Courier New"/>
              </a:rPr>
              <a:t>patch functions</a:t>
            </a:r>
            <a:endParaRPr i="1"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    </a:t>
            </a:r>
            <a:r>
              <a:rPr lang="en-US" sz="1000">
                <a:solidFill>
                  <a:srgbClr val="E5C07B"/>
                </a:solidFill>
                <a:latin typeface="Courier New"/>
                <a:ea typeface="Courier New"/>
                <a:cs typeface="Courier New"/>
                <a:sym typeface="Courier New"/>
              </a:rPr>
              <a:t>void</a:t>
            </a:r>
            <a:r>
              <a:rPr lang="en-US" sz="1000">
                <a:solidFill>
                  <a:srgbClr val="ABB2BF"/>
                </a:solidFill>
                <a:latin typeface="Courier New"/>
                <a:ea typeface="Courier New"/>
                <a:cs typeface="Courier New"/>
                <a:sym typeface="Courier New"/>
              </a:rPr>
              <a:t>* vTaskDelay = (</a:t>
            </a:r>
            <a:r>
              <a:rPr lang="en-US" sz="1000">
                <a:solidFill>
                  <a:srgbClr val="E5C07B"/>
                </a:solidFill>
                <a:latin typeface="Courier New"/>
                <a:ea typeface="Courier New"/>
                <a:cs typeface="Courier New"/>
                <a:sym typeface="Courier New"/>
              </a:rPr>
              <a:t>void</a:t>
            </a:r>
            <a:r>
              <a:rPr lang="en-US" sz="1000">
                <a:solidFill>
                  <a:srgbClr val="ABB2BF"/>
                </a:solidFill>
                <a:latin typeface="Courier New"/>
                <a:ea typeface="Courier New"/>
                <a:cs typeface="Courier New"/>
                <a:sym typeface="Courier New"/>
              </a:rPr>
              <a:t>*) </a:t>
            </a:r>
            <a:r>
              <a:rPr lang="en-US" sz="1000">
                <a:solidFill>
                  <a:srgbClr val="D19A66"/>
                </a:solidFill>
                <a:latin typeface="Courier New"/>
                <a:ea typeface="Courier New"/>
                <a:cs typeface="Courier New"/>
                <a:sym typeface="Courier New"/>
              </a:rPr>
              <a:t>0x20016280</a:t>
            </a:r>
            <a:r>
              <a:rPr lang="en-US" sz="1000">
                <a:solidFill>
                  <a:srgbClr val="ABB2BF"/>
                </a:solidFill>
                <a:latin typeface="Courier New"/>
                <a:ea typeface="Courier New"/>
                <a:cs typeface="Courier New"/>
                <a:sym typeface="Courier New"/>
              </a:rPr>
              <a:t>;</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    patch_out(vTaskDelay);</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E5C07B"/>
                </a:solidFill>
                <a:latin typeface="Courier New"/>
                <a:ea typeface="Courier New"/>
                <a:cs typeface="Courier New"/>
                <a:sym typeface="Courier New"/>
              </a:rPr>
              <a:t>    void</a:t>
            </a:r>
            <a:r>
              <a:rPr lang="en-US" sz="1000">
                <a:solidFill>
                  <a:srgbClr val="ABB2BF"/>
                </a:solidFill>
                <a:latin typeface="Courier New"/>
                <a:ea typeface="Courier New"/>
                <a:cs typeface="Courier New"/>
                <a:sym typeface="Courier New"/>
              </a:rPr>
              <a:t>* release_puts = (</a:t>
            </a:r>
            <a:r>
              <a:rPr lang="en-US" sz="1000">
                <a:solidFill>
                  <a:srgbClr val="E5C07B"/>
                </a:solidFill>
                <a:latin typeface="Courier New"/>
                <a:ea typeface="Courier New"/>
                <a:cs typeface="Courier New"/>
                <a:sym typeface="Courier New"/>
              </a:rPr>
              <a:t>void</a:t>
            </a:r>
            <a:r>
              <a:rPr lang="en-US" sz="1000">
                <a:solidFill>
                  <a:srgbClr val="ABB2BF"/>
                </a:solidFill>
                <a:latin typeface="Courier New"/>
                <a:ea typeface="Courier New"/>
                <a:cs typeface="Courier New"/>
                <a:sym typeface="Courier New"/>
              </a:rPr>
              <a:t>*) </a:t>
            </a:r>
            <a:r>
              <a:rPr lang="en-US" sz="1000">
                <a:solidFill>
                  <a:srgbClr val="D19A66"/>
                </a:solidFill>
                <a:latin typeface="Courier New"/>
                <a:ea typeface="Courier New"/>
                <a:cs typeface="Courier New"/>
                <a:sym typeface="Courier New"/>
              </a:rPr>
              <a:t>0x2001796e</a:t>
            </a:r>
            <a:r>
              <a:rPr lang="en-US" sz="1000">
                <a:solidFill>
                  <a:srgbClr val="ABB2BF"/>
                </a:solidFill>
                <a:latin typeface="Courier New"/>
                <a:ea typeface="Courier New"/>
                <a:cs typeface="Courier New"/>
                <a:sym typeface="Courier New"/>
              </a:rPr>
              <a:t>;</a:t>
            </a:r>
            <a:endParaRPr sz="1000">
              <a:solidFill>
                <a:srgbClr val="AA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    patch_out(release_puts);</a:t>
            </a:r>
            <a:endParaRPr sz="1000">
              <a:solidFill>
                <a:srgbClr val="ABB2BF"/>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    </a:t>
            </a:r>
            <a:r>
              <a:rPr lang="en-US" sz="1000">
                <a:solidFill>
                  <a:srgbClr val="8C919A"/>
                </a:solidFill>
                <a:latin typeface="Courier New"/>
                <a:ea typeface="Courier New"/>
                <a:cs typeface="Courier New"/>
                <a:sym typeface="Courier New"/>
              </a:rPr>
              <a:t>// </a:t>
            </a:r>
            <a:r>
              <a:rPr i="1" lang="en-US" sz="1000">
                <a:solidFill>
                  <a:srgbClr val="8C919A"/>
                </a:solidFill>
                <a:latin typeface="Courier New"/>
                <a:ea typeface="Courier New"/>
                <a:cs typeface="Courier New"/>
                <a:sym typeface="Courier New"/>
              </a:rPr>
              <a:t>....</a:t>
            </a:r>
            <a:endParaRPr i="1" sz="1000">
              <a:solidFill>
                <a:srgbClr val="8C919A"/>
              </a:solidFill>
              <a:latin typeface="Courier New"/>
              <a:ea typeface="Courier New"/>
              <a:cs typeface="Courier New"/>
              <a:sym typeface="Courier New"/>
            </a:endParaRPr>
          </a:p>
          <a:p>
            <a:pPr indent="0" lvl="0" marL="0" rtl="0" algn="l">
              <a:spcBef>
                <a:spcPts val="0"/>
              </a:spcBef>
              <a:spcAft>
                <a:spcPts val="0"/>
              </a:spcAft>
              <a:buNone/>
            </a:pPr>
            <a:r>
              <a:rPr lang="en-US" sz="1000">
                <a:solidFill>
                  <a:srgbClr val="ABB2BF"/>
                </a:solidFill>
                <a:latin typeface="Courier New"/>
                <a:ea typeface="Courier New"/>
                <a:cs typeface="Courier New"/>
                <a:sym typeface="Courier New"/>
              </a:rPr>
              <a:t>}</a:t>
            </a:r>
            <a:endParaRPr sz="1000">
              <a:solidFill>
                <a:srgbClr val="8C919A"/>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Collaborative reverse engineering</a:t>
            </a:r>
            <a:endParaRPr/>
          </a:p>
        </p:txBody>
      </p:sp>
      <p:sp>
        <p:nvSpPr>
          <p:cNvPr id="195" name="Google Shape;195;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196" name="Google Shape;196;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66700" lvl="0" marL="228600" marR="0" rtl="0" algn="l">
              <a:lnSpc>
                <a:spcPct val="90000"/>
              </a:lnSpc>
              <a:spcBef>
                <a:spcPts val="500"/>
              </a:spcBef>
              <a:spcAft>
                <a:spcPts val="0"/>
              </a:spcAft>
              <a:buSzPts val="2400"/>
              <a:buChar char="•"/>
            </a:pPr>
            <a:r>
              <a:rPr lang="en-US" sz="2400"/>
              <a:t>NSA’s Ghidra supports collaboration</a:t>
            </a:r>
            <a:endParaRPr sz="2400"/>
          </a:p>
          <a:p>
            <a:pPr indent="-228600" lvl="1" marL="685800" marR="0" rtl="0" algn="l">
              <a:lnSpc>
                <a:spcPct val="90000"/>
              </a:lnSpc>
              <a:spcBef>
                <a:spcPts val="500"/>
              </a:spcBef>
              <a:spcAft>
                <a:spcPts val="0"/>
              </a:spcAft>
              <a:buSzPts val="2400"/>
              <a:buChar char="•"/>
            </a:pPr>
            <a:r>
              <a:rPr lang="en-US" sz="2400"/>
              <a:t>integrated collaboration server</a:t>
            </a:r>
            <a:endParaRPr sz="2400"/>
          </a:p>
          <a:p>
            <a:pPr indent="-190500" lvl="1" marL="685800" marR="0" rtl="0" algn="l">
              <a:lnSpc>
                <a:spcPct val="90000"/>
              </a:lnSpc>
              <a:spcBef>
                <a:spcPts val="500"/>
              </a:spcBef>
              <a:spcAft>
                <a:spcPts val="0"/>
              </a:spcAft>
              <a:buSzPts val="1800"/>
              <a:buChar char="•"/>
            </a:pPr>
            <a:r>
              <a:rPr lang="en-US"/>
              <a:t>multiple users can work on the same challenge</a:t>
            </a:r>
            <a:endParaRPr/>
          </a:p>
          <a:p>
            <a:pPr indent="-228600" lvl="0" marL="228600" marR="0" rtl="0" algn="l">
              <a:lnSpc>
                <a:spcPct val="90000"/>
              </a:lnSpc>
              <a:spcBef>
                <a:spcPts val="500"/>
              </a:spcBef>
              <a:spcAft>
                <a:spcPts val="0"/>
              </a:spcAft>
              <a:buSzPts val="1800"/>
              <a:buChar char="•"/>
            </a:pPr>
            <a:r>
              <a:rPr lang="en-US"/>
              <a:t>Challenge: RISCV support in development</a:t>
            </a:r>
            <a:endParaRPr/>
          </a:p>
          <a:p>
            <a:pPr indent="-228600" lvl="1" marL="685800" marR="0" rtl="0" algn="l">
              <a:lnSpc>
                <a:spcPct val="90000"/>
              </a:lnSpc>
              <a:spcBef>
                <a:spcPts val="500"/>
              </a:spcBef>
              <a:spcAft>
                <a:spcPts val="0"/>
              </a:spcAft>
              <a:buSzPts val="1800"/>
              <a:buChar char="•"/>
            </a:pPr>
            <a:r>
              <a:rPr lang="en-US"/>
              <a:t>ghidra_riscv plugin provided ability to</a:t>
            </a:r>
            <a:br>
              <a:rPr lang="en-US"/>
            </a:br>
            <a:r>
              <a:rPr lang="en-US"/>
              <a:t>analyze binaries</a:t>
            </a:r>
            <a:endParaRPr/>
          </a:p>
          <a:p>
            <a:pPr indent="0" lvl="0" marL="177800" rtl="0" algn="l">
              <a:lnSpc>
                <a:spcPct val="90000"/>
              </a:lnSpc>
              <a:spcBef>
                <a:spcPts val="0"/>
              </a:spcBef>
              <a:spcAft>
                <a:spcPts val="0"/>
              </a:spcAft>
              <a:buClr>
                <a:schemeClr val="lt1"/>
              </a:buClr>
              <a:buSzPts val="2800"/>
              <a:buNone/>
            </a:pPr>
            <a:r>
              <a:t/>
            </a:r>
            <a:endParaRPr/>
          </a:p>
        </p:txBody>
      </p:sp>
      <p:pic>
        <p:nvPicPr>
          <p:cNvPr id="198" name="Google Shape;198;p20"/>
          <p:cNvPicPr preferRelativeResize="0"/>
          <p:nvPr/>
        </p:nvPicPr>
        <p:blipFill>
          <a:blip r:embed="rId3">
            <a:alphaModFix/>
          </a:blip>
          <a:stretch>
            <a:fillRect/>
          </a:stretch>
        </p:blipFill>
        <p:spPr>
          <a:xfrm>
            <a:off x="6798375" y="3221350"/>
            <a:ext cx="2236300" cy="2236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Automated solving</a:t>
            </a:r>
            <a:endParaRPr/>
          </a:p>
        </p:txBody>
      </p:sp>
      <p:sp>
        <p:nvSpPr>
          <p:cNvPr id="205" name="Google Shape;205;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NUSec - CSAW ESC 2020</a:t>
            </a:r>
            <a:endParaRPr/>
          </a:p>
        </p:txBody>
      </p:sp>
      <p:sp>
        <p:nvSpPr>
          <p:cNvPr id="206" name="Google Shape;206;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Board was unreliable in successfully standing up its WiFi</a:t>
            </a:r>
            <a:endParaRPr/>
          </a:p>
          <a:p>
            <a:pPr indent="-342900" lvl="0" marL="457200" rtl="0" algn="l">
              <a:lnSpc>
                <a:spcPct val="90000"/>
              </a:lnSpc>
              <a:spcBef>
                <a:spcPts val="0"/>
              </a:spcBef>
              <a:spcAft>
                <a:spcPts val="0"/>
              </a:spcAft>
              <a:buSzPts val="1800"/>
              <a:buChar char="•"/>
            </a:pPr>
            <a:r>
              <a:rPr lang="en-US"/>
              <a:t>Often required to run our solutions multiple times (e.g., chase)</a:t>
            </a:r>
            <a:endParaRPr/>
          </a:p>
          <a:p>
            <a:pPr indent="-342900" lvl="0" marL="457200" rtl="0" algn="l">
              <a:lnSpc>
                <a:spcPct val="90000"/>
              </a:lnSpc>
              <a:spcBef>
                <a:spcPts val="0"/>
              </a:spcBef>
              <a:spcAft>
                <a:spcPts val="0"/>
              </a:spcAft>
              <a:buSzPts val="1800"/>
              <a:buChar char="•"/>
            </a:pPr>
            <a:r>
              <a:rPr lang="en-US"/>
              <a:t>Automated solve scripts enabled us to reproduce results easily despite unreliable challenges</a:t>
            </a:r>
            <a:endParaRPr/>
          </a:p>
          <a:p>
            <a:pPr indent="-342900" lvl="1" marL="914400" rtl="0" algn="l">
              <a:lnSpc>
                <a:spcPct val="90000"/>
              </a:lnSpc>
              <a:spcBef>
                <a:spcPts val="0"/>
              </a:spcBef>
              <a:spcAft>
                <a:spcPts val="0"/>
              </a:spcAft>
              <a:buSzPts val="1800"/>
              <a:buChar char="•"/>
            </a:pPr>
            <a:r>
              <a:rPr lang="en-US"/>
              <a:t>Additionally helpful for time-sensitive challenges (e.g., amnesia, game)</a:t>
            </a:r>
            <a:endParaRPr/>
          </a:p>
          <a:p>
            <a:pPr indent="-342900" lvl="1" marL="914400" rtl="0" algn="l">
              <a:lnSpc>
                <a:spcPct val="90000"/>
              </a:lnSpc>
              <a:spcBef>
                <a:spcPts val="0"/>
              </a:spcBef>
              <a:spcAft>
                <a:spcPts val="0"/>
              </a:spcAft>
              <a:buSzPts val="1800"/>
              <a:buChar char="•"/>
            </a:pPr>
            <a:r>
              <a:rPr lang="en-US"/>
              <a:t>Offline emulation capabilities allowed efficient solution computation using original challenge binaries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